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70" r:id="rId3"/>
    <p:sldId id="263" r:id="rId4"/>
    <p:sldId id="264" r:id="rId5"/>
    <p:sldId id="273" r:id="rId6"/>
    <p:sldId id="258" r:id="rId7"/>
    <p:sldId id="267" r:id="rId8"/>
    <p:sldId id="260" r:id="rId9"/>
    <p:sldId id="269" r:id="rId10"/>
    <p:sldId id="268" r:id="rId11"/>
    <p:sldId id="261" r:id="rId12"/>
    <p:sldId id="271" r:id="rId13"/>
    <p:sldId id="272" r:id="rId14"/>
    <p:sldId id="274" r:id="rId15"/>
  </p:sldIdLst>
  <p:sldSz cx="18288000" cy="10287000"/>
  <p:notesSz cx="6858000" cy="9144000"/>
  <p:embeddedFontLst>
    <p:embeddedFont>
      <p:font typeface="210 OmniGothic 040" panose="020B0600000101010101" charset="-127"/>
      <p:regular r:id="rId16"/>
    </p:embeddedFont>
    <p:embeddedFont>
      <p:font typeface="Pretendard Regular" panose="020B0600000101010101" charset="-127"/>
      <p:regular r:id="rId17"/>
    </p:embeddedFont>
    <p:embeddedFont>
      <p:font typeface="맑은 고딕" panose="020B0503020000020004" pitchFamily="50" charset="-127"/>
      <p:regular r:id="rId18"/>
      <p:bold r:id="rId19"/>
    </p:embeddedFon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Pretendard SemiBold" panose="020B0600000101010101" charset="-127"/>
      <p:bold r:id="rId24"/>
    </p:embeddedFont>
    <p:embeddedFont>
      <p:font typeface="Pretendard Medium" panose="020B0600000101010101" charset="-127"/>
      <p:bold r:id="rId25"/>
    </p:embeddedFont>
    <p:embeddedFont>
      <p:font typeface="Montserrat Bold" panose="020B0600000101010101" charset="0"/>
      <p:bold r:id="rId26"/>
    </p:embeddedFont>
    <p:embeddedFont>
      <p:font typeface="210 OmniGothic 030" panose="020B0600000101010101" charset="-127"/>
      <p:regular r:id="rId27"/>
    </p:embeddedFont>
    <p:embeddedFont>
      <p:font typeface="Bebas" panose="020B0600000101010101"/>
      <p:regular r:id="rId28"/>
    </p:embeddedFont>
    <p:embeddedFont>
      <p:font typeface="210 OmniGothic 050" panose="020B0600000101010101" charset="-127"/>
      <p:regular r:id="rId29"/>
    </p:embeddedFont>
    <p:embeddedFont>
      <p:font typeface="Roboto" panose="020B0600000101010101" charset="0"/>
      <p:regular r:id="rId30"/>
    </p:embeddedFont>
    <p:embeddedFont>
      <p:font typeface="Roboto Medium" panose="020B0600000101010101" charset="0"/>
      <p:bold r:id="rId31"/>
    </p:embeddedFont>
    <p:embeddedFont>
      <p:font typeface="Roboto Light" panose="020B0600000101010101" charset="0"/>
      <p:regular r:id="rId32"/>
    </p:embeddedFont>
    <p:embeddedFont>
      <p:font typeface="Pretendard Bold" panose="020B0600000101010101" charset="-127"/>
      <p:bold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878" autoAdjust="0"/>
    <p:restoredTop sz="94622" autoAdjust="0"/>
  </p:normalViewPr>
  <p:slideViewPr>
    <p:cSldViewPr>
      <p:cViewPr>
        <p:scale>
          <a:sx n="66" d="100"/>
          <a:sy n="66" d="100"/>
        </p:scale>
        <p:origin x="954" y="45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21" Type="http://schemas.openxmlformats.org/officeDocument/2006/relationships/font" Target="fonts/font6.fntdata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33" Type="http://schemas.openxmlformats.org/officeDocument/2006/relationships/font" Target="fonts/font18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32" Type="http://schemas.openxmlformats.org/officeDocument/2006/relationships/font" Target="fonts/font17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font" Target="fonts/font1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font" Target="fonts/font15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jp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11" Type="http://schemas.openxmlformats.org/officeDocument/2006/relationships/image" Target="../media/image56.png"/><Relationship Id="rId5" Type="http://schemas.openxmlformats.org/officeDocument/2006/relationships/image" Target="../media/image52.png"/><Relationship Id="rId10" Type="http://schemas.openxmlformats.org/officeDocument/2006/relationships/image" Target="../media/image45.png"/><Relationship Id="rId4" Type="http://schemas.openxmlformats.org/officeDocument/2006/relationships/image" Target="../media/image51.png"/><Relationship Id="rId9" Type="http://schemas.openxmlformats.org/officeDocument/2006/relationships/image" Target="../media/image5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JPG"/><Relationship Id="rId5" Type="http://schemas.openxmlformats.org/officeDocument/2006/relationships/image" Target="../media/image58.JPG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eg"/><Relationship Id="rId3" Type="http://schemas.openxmlformats.org/officeDocument/2006/relationships/image" Target="../media/image27.jpg"/><Relationship Id="rId7" Type="http://schemas.openxmlformats.org/officeDocument/2006/relationships/image" Target="../media/image31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jpeg"/><Relationship Id="rId5" Type="http://schemas.openxmlformats.org/officeDocument/2006/relationships/image" Target="../media/image29.jpeg"/><Relationship Id="rId4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7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D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934" y="5422900"/>
            <a:ext cx="6220530" cy="4140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5973" y="5422900"/>
            <a:ext cx="5948427" cy="4140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7745" y="5422900"/>
            <a:ext cx="3325846" cy="41402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863600" y="3257550"/>
            <a:ext cx="2717800" cy="1066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6000" b="0" i="0" u="none" strike="noStrike" spc="-100" dirty="0" smtClean="0">
                <a:solidFill>
                  <a:srgbClr val="252525"/>
                </a:solidFill>
                <a:latin typeface="Bebas"/>
              </a:rPr>
              <a:t>project</a:t>
            </a:r>
            <a:endParaRPr lang="en-US" sz="6000" b="0" i="0" u="none" strike="noStrike" spc="-100" dirty="0">
              <a:solidFill>
                <a:srgbClr val="252525"/>
              </a:solidFill>
              <a:latin typeface="Bebas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749300" y="1714500"/>
            <a:ext cx="16675100" cy="189865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altLang="ko-KR" sz="11800" dirty="0" smtClean="0">
                <a:solidFill>
                  <a:srgbClr val="A92C0C"/>
                </a:solidFill>
                <a:latin typeface="Bebas"/>
              </a:rPr>
              <a:t>Tasty</a:t>
            </a:r>
            <a:r>
              <a:rPr lang="ko-KR" altLang="en-US" sz="11800" dirty="0" smtClean="0">
                <a:solidFill>
                  <a:srgbClr val="A92C0C"/>
                </a:solidFill>
                <a:latin typeface="Bebas"/>
              </a:rPr>
              <a:t> </a:t>
            </a:r>
            <a:r>
              <a:rPr lang="en-US" altLang="ko-KR" sz="11800" dirty="0" smtClean="0">
                <a:solidFill>
                  <a:srgbClr val="A92C0C"/>
                </a:solidFill>
                <a:latin typeface="Bebas"/>
              </a:rPr>
              <a:t>          </a:t>
            </a:r>
            <a:endParaRPr lang="en-US" altLang="ko-KR" sz="11800" dirty="0" smtClean="0">
              <a:solidFill>
                <a:srgbClr val="A92C0C"/>
              </a:solidFill>
              <a:latin typeface="Bebas"/>
            </a:endParaRPr>
          </a:p>
          <a:p>
            <a:pPr lvl="0" algn="l">
              <a:lnSpc>
                <a:spcPct val="99600"/>
              </a:lnSpc>
            </a:pPr>
            <a:r>
              <a:rPr lang="en-US" altLang="ko-KR" sz="11800" dirty="0">
                <a:solidFill>
                  <a:srgbClr val="A92C0C"/>
                </a:solidFill>
                <a:latin typeface="Bebas"/>
              </a:rPr>
              <a:t> </a:t>
            </a:r>
            <a:r>
              <a:rPr lang="en-US" altLang="ko-KR" sz="11800" dirty="0" smtClean="0">
                <a:solidFill>
                  <a:srgbClr val="A92C0C"/>
                </a:solidFill>
                <a:latin typeface="Bebas"/>
              </a:rPr>
              <a:t>                     </a:t>
            </a:r>
            <a:r>
              <a:rPr lang="en-US" altLang="ko-KR" sz="11800" dirty="0" smtClean="0">
                <a:solidFill>
                  <a:schemeClr val="bg2">
                    <a:lumMod val="75000"/>
                  </a:schemeClr>
                </a:solidFill>
                <a:latin typeface="Bebas"/>
              </a:rPr>
              <a:t>ART     of      Reservation </a:t>
            </a:r>
            <a:r>
              <a:rPr lang="en-US" sz="11800" b="0" i="0" u="none" strike="noStrike" dirty="0" smtClean="0">
                <a:solidFill>
                  <a:schemeClr val="bg2">
                    <a:lumMod val="75000"/>
                  </a:schemeClr>
                </a:solidFill>
                <a:latin typeface="Bebas"/>
              </a:rPr>
              <a:t> </a:t>
            </a:r>
            <a:endParaRPr lang="en-US" sz="11800" b="0" i="0" u="none" strike="noStrike" dirty="0">
              <a:solidFill>
                <a:schemeClr val="bg2">
                  <a:lumMod val="75000"/>
                </a:schemeClr>
              </a:solidFill>
              <a:latin typeface="Bebas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863600" y="1358900"/>
            <a:ext cx="9461500" cy="330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1900" dirty="0" smtClean="0">
                <a:solidFill>
                  <a:srgbClr val="A92C0C"/>
                </a:solidFill>
                <a:latin typeface="Roboto"/>
              </a:rPr>
              <a:t>Famous Food Reservation</a:t>
            </a:r>
            <a:r>
              <a:rPr lang="en-US" sz="1900" b="0" i="0" u="none" strike="noStrike" dirty="0" smtClean="0">
                <a:solidFill>
                  <a:srgbClr val="A92C0C"/>
                </a:solidFill>
                <a:latin typeface="Roboto"/>
              </a:rPr>
              <a:t> </a:t>
            </a:r>
            <a:r>
              <a:rPr lang="en-US" sz="1900" b="0" i="0" u="none" strike="noStrike" dirty="0">
                <a:solidFill>
                  <a:srgbClr val="A92C0C"/>
                </a:solidFill>
                <a:latin typeface="Roboto"/>
              </a:rPr>
              <a:t>service</a:t>
            </a:r>
            <a:r>
              <a:rPr lang="en-US" sz="1900" b="0" i="0" u="none" strike="noStrike" dirty="0" smtClean="0">
                <a:solidFill>
                  <a:srgbClr val="A92C0C"/>
                </a:solidFill>
                <a:latin typeface="Roboto"/>
              </a:rPr>
              <a:t>, </a:t>
            </a:r>
            <a:r>
              <a:rPr lang="en-US" sz="1900" dirty="0" smtClean="0">
                <a:solidFill>
                  <a:srgbClr val="A92C0C"/>
                </a:solidFill>
                <a:latin typeface="Roboto"/>
              </a:rPr>
              <a:t>AOR</a:t>
            </a:r>
            <a:r>
              <a:rPr lang="en-US" sz="1900" b="0" i="0" u="none" strike="noStrike" dirty="0" smtClean="0">
                <a:solidFill>
                  <a:srgbClr val="252525"/>
                </a:solidFill>
                <a:latin typeface="Roboto"/>
              </a:rPr>
              <a:t> company</a:t>
            </a:r>
            <a:endParaRPr lang="en-US" sz="1900" b="0" i="0" u="none" strike="noStrike" dirty="0">
              <a:solidFill>
                <a:srgbClr val="252525"/>
              </a:solidFill>
              <a:latin typeface="Roboto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4935200" y="584200"/>
            <a:ext cx="24892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1500" b="0" i="0" u="none" strike="noStrike" dirty="0" smtClean="0">
                <a:solidFill>
                  <a:srgbClr val="454545"/>
                </a:solidFill>
                <a:latin typeface="210 OmniGothic 030"/>
              </a:rPr>
              <a:t>2025.01.20</a:t>
            </a:r>
            <a:endParaRPr lang="en-US" sz="1500" b="0" i="0" u="none" strike="noStrike" dirty="0">
              <a:solidFill>
                <a:srgbClr val="454545"/>
              </a:solidFill>
              <a:latin typeface="210 OmniGothic 030"/>
            </a:endParaRPr>
          </a:p>
          <a:p>
            <a:pPr lvl="0" algn="r">
              <a:lnSpc>
                <a:spcPct val="116199"/>
              </a:lnSpc>
            </a:pPr>
            <a:r>
              <a:rPr lang="ko-KR" altLang="en-US" sz="1500" dirty="0" smtClean="0">
                <a:solidFill>
                  <a:srgbClr val="454545"/>
                </a:solidFill>
                <a:ea typeface="210 OmniGothic 030"/>
              </a:rPr>
              <a:t>홈페이지 기획</a:t>
            </a:r>
            <a:r>
              <a:rPr lang="ko-KR" sz="1500" b="0" i="0" u="none" strike="noStrike" dirty="0" smtClean="0">
                <a:solidFill>
                  <a:srgbClr val="454545"/>
                </a:solidFill>
                <a:ea typeface="210 OmniGothic 030"/>
              </a:rPr>
              <a:t>서</a:t>
            </a:r>
            <a:endParaRPr lang="ko-KR" sz="1500" b="0" i="0" u="none" strike="noStrike" dirty="0">
              <a:solidFill>
                <a:srgbClr val="454545"/>
              </a:solidFill>
              <a:ea typeface="210 OmniGothic 03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D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5979" y="1714500"/>
            <a:ext cx="15366332" cy="6019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600" y="8496300"/>
            <a:ext cx="16383000" cy="9652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092200" y="8547100"/>
            <a:ext cx="158369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endParaRPr lang="en-US" altLang="ko-KR" sz="3000" dirty="0" smtClean="0">
              <a:solidFill>
                <a:srgbClr val="FFFFFF"/>
              </a:solidFill>
              <a:ea typeface="Pretendard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092200" y="584200"/>
            <a:ext cx="35433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1600" b="0" i="0" u="none" strike="noStrike">
                <a:solidFill>
                  <a:srgbClr val="A92C0C"/>
                </a:solidFill>
                <a:latin typeface="Roboto Light"/>
              </a:rPr>
              <a:t>Public Institution Business Plan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92200" y="990600"/>
            <a:ext cx="40132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altLang="ko-KR" sz="2000" dirty="0" smtClean="0">
                <a:solidFill>
                  <a:srgbClr val="A92C0C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03-2. </a:t>
            </a:r>
            <a:r>
              <a:rPr lang="ko-KR" altLang="en-US" sz="2000" dirty="0" err="1" smtClean="0">
                <a:solidFill>
                  <a:srgbClr val="A92C0C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자료흐름도</a:t>
            </a:r>
            <a:r>
              <a:rPr lang="en-US" altLang="ko-KR" sz="2000" dirty="0" smtClean="0">
                <a:solidFill>
                  <a:srgbClr val="A92C0C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(DFD)</a:t>
            </a:r>
          </a:p>
          <a:p>
            <a:pPr marL="457200" lvl="0" indent="-457200" algn="l">
              <a:lnSpc>
                <a:spcPct val="116199"/>
              </a:lnSpc>
              <a:buAutoNum type="arabicPeriod" startAt="2"/>
            </a:pPr>
            <a:endParaRPr lang="en-US" altLang="ko-KR" sz="2000" dirty="0" smtClean="0">
              <a:solidFill>
                <a:srgbClr val="A92C0C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lvl="0" algn="l">
              <a:lnSpc>
                <a:spcPct val="116199"/>
              </a:lnSpc>
            </a:pPr>
            <a:endParaRPr lang="ko-KR" sz="2000" b="0" i="0" u="none" strike="noStrike" dirty="0">
              <a:solidFill>
                <a:srgbClr val="A92C0C"/>
              </a:solidFill>
              <a:ea typeface="210 OmniGothic 050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4109700" y="584200"/>
            <a:ext cx="30861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altLang="ko-KR" sz="1600" dirty="0">
                <a:solidFill>
                  <a:srgbClr val="A92C0C"/>
                </a:solidFill>
                <a:latin typeface="Roboto Light"/>
              </a:rPr>
              <a:t>AOR company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216900" y="584200"/>
            <a:ext cx="18669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altLang="ko-KR" sz="1600" dirty="0">
                <a:solidFill>
                  <a:srgbClr val="A92C0C"/>
                </a:solidFill>
                <a:latin typeface="Roboto Medium"/>
              </a:rPr>
              <a:t>AOR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7132300" y="9753600"/>
            <a:ext cx="5842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1600" b="0" i="0" u="none" strike="noStrike" dirty="0" smtClean="0">
                <a:solidFill>
                  <a:srgbClr val="A92C0C"/>
                </a:solidFill>
                <a:latin typeface="Roboto"/>
              </a:rPr>
              <a:t>08</a:t>
            </a:r>
            <a:endParaRPr lang="en-US" sz="1600" b="0" i="0" u="none" strike="noStrike" dirty="0">
              <a:solidFill>
                <a:srgbClr val="A92C0C"/>
              </a:solidFill>
              <a:latin typeface="Roboto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5500" y="1831400"/>
            <a:ext cx="9004300" cy="5502209"/>
          </a:xfrm>
          <a:prstGeom prst="rect">
            <a:avLst/>
          </a:prstGeom>
        </p:spPr>
      </p:pic>
      <p:sp>
        <p:nvSpPr>
          <p:cNvPr id="18" name="TextBox 13"/>
          <p:cNvSpPr txBox="1"/>
          <p:nvPr/>
        </p:nvSpPr>
        <p:spPr>
          <a:xfrm>
            <a:off x="4330700" y="8724900"/>
            <a:ext cx="96266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algn="ctr">
              <a:lnSpc>
                <a:spcPct val="116199"/>
              </a:lnSpc>
            </a:pPr>
            <a:r>
              <a:rPr lang="ko-KR" altLang="en-US" sz="3200" b="1" dirty="0">
                <a:solidFill>
                  <a:schemeClr val="bg1"/>
                </a:solidFill>
                <a:latin typeface="210 OmniGothic 050"/>
              </a:rPr>
              <a:t>자료 흐름도</a:t>
            </a:r>
            <a:endParaRPr lang="ko-KR" altLang="ko-KR" sz="3200" b="1" dirty="0">
              <a:solidFill>
                <a:schemeClr val="bg1"/>
              </a:solidFill>
              <a:latin typeface="210 OmniGothic 050"/>
            </a:endParaRPr>
          </a:p>
        </p:txBody>
      </p:sp>
    </p:spTree>
    <p:extLst>
      <p:ext uri="{BB962C8B-B14F-4D97-AF65-F5344CB8AC3E}">
        <p14:creationId xmlns:p14="http://schemas.microsoft.com/office/powerpoint/2010/main" val="3499294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D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200" y="1676400"/>
            <a:ext cx="8051800" cy="3911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1676400"/>
            <a:ext cx="8051800" cy="3911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8550" y="5588000"/>
            <a:ext cx="8051800" cy="3911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7800" y="5549900"/>
            <a:ext cx="8051800" cy="3911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0900" y="5143500"/>
            <a:ext cx="914400" cy="4699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12712700" y="5575300"/>
            <a:ext cx="914400" cy="4699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8458200" y="7302500"/>
            <a:ext cx="914400" cy="4699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8928100" y="3403600"/>
            <a:ext cx="914400" cy="4699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>
            <a:alphaModFix amt="60000"/>
          </a:blip>
          <a:stretch>
            <a:fillRect/>
          </a:stretch>
        </p:blipFill>
        <p:spPr>
          <a:xfrm>
            <a:off x="7886700" y="4279900"/>
            <a:ext cx="2527300" cy="25273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>
            <a:alphaModFix amt="80000"/>
          </a:blip>
          <a:stretch>
            <a:fillRect/>
          </a:stretch>
        </p:blipFill>
        <p:spPr>
          <a:xfrm>
            <a:off x="8140700" y="4533900"/>
            <a:ext cx="2006600" cy="20066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62500" y="2133600"/>
            <a:ext cx="723900" cy="7239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865100" y="2171700"/>
            <a:ext cx="635000" cy="6350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598400" y="6121400"/>
            <a:ext cx="1168400" cy="11684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37100" y="6311900"/>
            <a:ext cx="774700" cy="7747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1092200" y="990600"/>
            <a:ext cx="40132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000" b="0" i="0" u="none" strike="noStrike" dirty="0">
                <a:solidFill>
                  <a:srgbClr val="A92C0C"/>
                </a:solidFill>
                <a:latin typeface="210 OmniGothic 050"/>
              </a:rPr>
              <a:t>04. </a:t>
            </a:r>
            <a:r>
              <a:rPr lang="ko-KR" altLang="en-US" sz="2000" dirty="0" smtClean="0">
                <a:solidFill>
                  <a:srgbClr val="A92C0C"/>
                </a:solidFill>
                <a:ea typeface="210 OmniGothic 050"/>
              </a:rPr>
              <a:t>기술적 구현 </a:t>
            </a:r>
            <a:endParaRPr lang="ko-KR" sz="2000" b="0" i="0" u="none" strike="noStrike" dirty="0">
              <a:solidFill>
                <a:srgbClr val="A92C0C"/>
              </a:solidFill>
              <a:ea typeface="210 OmniGothic 050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7424400" y="9753600"/>
            <a:ext cx="2921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1600" b="0" i="0" u="none" strike="noStrike" dirty="0" smtClean="0">
                <a:solidFill>
                  <a:srgbClr val="A92C0C"/>
                </a:solidFill>
                <a:latin typeface="Roboto"/>
              </a:rPr>
              <a:t>09</a:t>
            </a:r>
            <a:endParaRPr lang="en-US" sz="1600" b="0" i="0" u="none" strike="noStrike" dirty="0">
              <a:solidFill>
                <a:srgbClr val="A92C0C"/>
              </a:solidFill>
              <a:latin typeface="Roboto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8191500" y="5410200"/>
            <a:ext cx="19050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altLang="en-US" sz="2200" dirty="0" smtClean="0">
                <a:solidFill>
                  <a:srgbClr val="F1EDE5"/>
                </a:solidFill>
                <a:ea typeface="210 OmniGothic 050"/>
              </a:rPr>
              <a:t>기술적 구현 </a:t>
            </a:r>
            <a:endParaRPr lang="ko-KR" sz="2200" b="0" i="0" u="none" strike="noStrike" dirty="0">
              <a:solidFill>
                <a:srgbClr val="F1EDE5"/>
              </a:solidFill>
              <a:ea typeface="210 OmniGothic 050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4051300" y="3009900"/>
            <a:ext cx="2133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altLang="en-US" sz="2000" b="0" i="0" u="none" strike="noStrike" dirty="0" smtClean="0">
                <a:solidFill>
                  <a:srgbClr val="000000"/>
                </a:solidFill>
                <a:ea typeface="210 OmniGothic 050"/>
              </a:rPr>
              <a:t>프론트 </a:t>
            </a:r>
            <a:r>
              <a:rPr lang="ko-KR" altLang="en-US" sz="2000" b="0" i="0" u="none" strike="noStrike" dirty="0" err="1" smtClean="0">
                <a:solidFill>
                  <a:srgbClr val="000000"/>
                </a:solidFill>
                <a:ea typeface="210 OmniGothic 050"/>
              </a:rPr>
              <a:t>엔드</a:t>
            </a:r>
            <a:r>
              <a:rPr lang="ko-KR" altLang="en-US" sz="2000" b="0" i="0" u="none" strike="noStrike" dirty="0" smtClean="0">
                <a:solidFill>
                  <a:srgbClr val="000000"/>
                </a:solidFill>
                <a:ea typeface="210 OmniGothic 050"/>
              </a:rPr>
              <a:t> </a:t>
            </a:r>
            <a:endParaRPr lang="ko-KR" sz="2000" b="0" i="0" u="none" strike="noStrike" dirty="0">
              <a:solidFill>
                <a:srgbClr val="000000"/>
              </a:solidFill>
              <a:ea typeface="210 OmniGothic 050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2247900" y="3606800"/>
            <a:ext cx="575310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just">
              <a:lnSpc>
                <a:spcPct val="124499"/>
              </a:lnSpc>
            </a:pPr>
            <a:r>
              <a:rPr lang="en-US" altLang="ko-KR" sz="1600" dirty="0" smtClean="0">
                <a:solidFill>
                  <a:srgbClr val="454545"/>
                </a:solidFill>
                <a:ea typeface="Pretendard Medium"/>
              </a:rPr>
              <a:t>Spring </a:t>
            </a:r>
            <a:r>
              <a:rPr lang="ko-KR" altLang="en-US" sz="1600" dirty="0" smtClean="0">
                <a:solidFill>
                  <a:srgbClr val="454545"/>
                </a:solidFill>
                <a:ea typeface="Pretendard Medium"/>
              </a:rPr>
              <a:t>프로젝트 내의 </a:t>
            </a:r>
            <a:r>
              <a:rPr lang="en-US" altLang="ko-KR" sz="1600" dirty="0" smtClean="0">
                <a:solidFill>
                  <a:srgbClr val="454545"/>
                </a:solidFill>
                <a:ea typeface="Pretendard Medium"/>
              </a:rPr>
              <a:t>view - Node.js </a:t>
            </a:r>
            <a:r>
              <a:rPr lang="ko-KR" altLang="en-US" sz="1600" dirty="0" smtClean="0">
                <a:solidFill>
                  <a:srgbClr val="454545"/>
                </a:solidFill>
                <a:ea typeface="Pretendard Medium"/>
              </a:rPr>
              <a:t>로 </a:t>
            </a:r>
            <a:r>
              <a:rPr lang="ko-KR" altLang="en-US" sz="1600" dirty="0">
                <a:solidFill>
                  <a:srgbClr val="454545"/>
                </a:solidFill>
                <a:ea typeface="Pretendard Medium"/>
              </a:rPr>
              <a:t>사용자 인터페이스 구축</a:t>
            </a:r>
            <a:endParaRPr lang="en-US" sz="1600" dirty="0">
              <a:solidFill>
                <a:srgbClr val="454545"/>
              </a:solidFill>
              <a:ea typeface="Pretendard Medium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0299700" y="3594100"/>
            <a:ext cx="574040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just">
              <a:lnSpc>
                <a:spcPct val="124499"/>
              </a:lnSpc>
            </a:pPr>
            <a:r>
              <a:rPr lang="en-US" sz="1600" dirty="0" smtClean="0">
                <a:solidFill>
                  <a:srgbClr val="454545"/>
                </a:solidFill>
                <a:ea typeface="Pretendard Medium"/>
              </a:rPr>
              <a:t>Spring </a:t>
            </a:r>
            <a:r>
              <a:rPr lang="ko-KR" altLang="en-US" sz="1600" dirty="0" smtClean="0">
                <a:solidFill>
                  <a:srgbClr val="454545"/>
                </a:solidFill>
                <a:ea typeface="Pretendard Medium"/>
              </a:rPr>
              <a:t>프로젝트</a:t>
            </a:r>
            <a:r>
              <a:rPr lang="en-US" sz="1600" dirty="0" smtClean="0">
                <a:solidFill>
                  <a:srgbClr val="454545"/>
                </a:solidFill>
                <a:ea typeface="Pretendard Medium"/>
              </a:rPr>
              <a:t> </a:t>
            </a:r>
            <a:r>
              <a:rPr lang="ko-KR" altLang="en-US" sz="1600" dirty="0" smtClean="0">
                <a:solidFill>
                  <a:srgbClr val="454545"/>
                </a:solidFill>
                <a:ea typeface="Pretendard Medium"/>
              </a:rPr>
              <a:t>내의 </a:t>
            </a:r>
            <a:r>
              <a:rPr lang="en-US" altLang="ko-KR" sz="1600" dirty="0" smtClean="0">
                <a:solidFill>
                  <a:srgbClr val="454545"/>
                </a:solidFill>
                <a:ea typeface="Pretendard Medium"/>
              </a:rPr>
              <a:t>java, Node.js </a:t>
            </a:r>
            <a:r>
              <a:rPr lang="ko-KR" altLang="en-US" sz="1600" dirty="0" smtClean="0">
                <a:solidFill>
                  <a:srgbClr val="454545"/>
                </a:solidFill>
                <a:ea typeface="Pretendard Medium"/>
              </a:rPr>
              <a:t>로  </a:t>
            </a:r>
            <a:r>
              <a:rPr lang="en-US" altLang="ko-KR" sz="1600" dirty="0" smtClean="0">
                <a:solidFill>
                  <a:srgbClr val="454545"/>
                </a:solidFill>
                <a:ea typeface="Pretendard Medium"/>
              </a:rPr>
              <a:t>API </a:t>
            </a:r>
            <a:r>
              <a:rPr lang="ko-KR" altLang="en-US" sz="1600" dirty="0" smtClean="0">
                <a:solidFill>
                  <a:srgbClr val="454545"/>
                </a:solidFill>
                <a:ea typeface="Pretendard Medium"/>
              </a:rPr>
              <a:t>및 데이터 처리 및 구현</a:t>
            </a:r>
            <a:endParaRPr lang="en-US" sz="1600" b="0" i="0" u="none" strike="noStrike" dirty="0">
              <a:solidFill>
                <a:srgbClr val="454545"/>
              </a:solidFill>
              <a:latin typeface="Pretendard Medium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2103100" y="3009900"/>
            <a:ext cx="2133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endParaRPr lang="ko-KR" sz="2000" b="0" i="0" u="none" strike="noStrike" dirty="0">
              <a:solidFill>
                <a:srgbClr val="000000"/>
              </a:solidFill>
              <a:ea typeface="210 OmniGothic 050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4051300" y="7302500"/>
            <a:ext cx="2133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altLang="ko-KR" sz="2200" b="1" i="0" u="none" strike="noStrike" spc="100" dirty="0" err="1" smtClean="0">
                <a:solidFill>
                  <a:srgbClr val="000000"/>
                </a:solidFill>
                <a:ea typeface="210 OmniGothic 050"/>
              </a:rPr>
              <a:t>Ui</a:t>
            </a:r>
            <a:r>
              <a:rPr lang="en-US" altLang="ko-KR" sz="2200" b="1" i="0" u="none" strike="noStrike" spc="100" dirty="0" smtClean="0">
                <a:solidFill>
                  <a:srgbClr val="000000"/>
                </a:solidFill>
                <a:ea typeface="210 OmniGothic 050"/>
              </a:rPr>
              <a:t>/ UX  </a:t>
            </a:r>
            <a:endParaRPr lang="ko-KR" sz="2200" b="1" i="0" u="none" strike="noStrike" spc="100" dirty="0">
              <a:solidFill>
                <a:srgbClr val="000000"/>
              </a:solidFill>
              <a:ea typeface="210 OmniGothic 050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2247900" y="7899400"/>
            <a:ext cx="575310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just">
              <a:lnSpc>
                <a:spcPct val="124499"/>
              </a:lnSpc>
            </a:pPr>
            <a:r>
              <a:rPr lang="ko-KR" altLang="en-US" sz="1600" dirty="0" err="1" smtClean="0">
                <a:solidFill>
                  <a:srgbClr val="454545"/>
                </a:solidFill>
                <a:ea typeface="Pretendard Medium"/>
              </a:rPr>
              <a:t>피그마</a:t>
            </a:r>
            <a:r>
              <a:rPr lang="ko-KR" altLang="en-US" sz="1600" dirty="0" smtClean="0">
                <a:solidFill>
                  <a:srgbClr val="454545"/>
                </a:solidFill>
                <a:ea typeface="Pretendard Medium"/>
              </a:rPr>
              <a:t> </a:t>
            </a:r>
            <a:r>
              <a:rPr lang="en-US" altLang="ko-KR" sz="1600" dirty="0">
                <a:solidFill>
                  <a:srgbClr val="454545"/>
                </a:solidFill>
                <a:ea typeface="Pretendard Medium"/>
              </a:rPr>
              <a:t>– </a:t>
            </a:r>
            <a:r>
              <a:rPr lang="ko-KR" altLang="en-US" sz="1600" dirty="0" smtClean="0">
                <a:solidFill>
                  <a:srgbClr val="454545"/>
                </a:solidFill>
                <a:ea typeface="Pretendard Medium"/>
              </a:rPr>
              <a:t>웹 서비스의 상세 흐름 및 아이콘디자인</a:t>
            </a:r>
            <a:r>
              <a:rPr lang="en-US" altLang="ko-KR" sz="1600" dirty="0" smtClean="0">
                <a:solidFill>
                  <a:srgbClr val="454545"/>
                </a:solidFill>
                <a:ea typeface="Pretendard Medium"/>
              </a:rPr>
              <a:t>, Wire Frame </a:t>
            </a:r>
            <a:r>
              <a:rPr lang="ko-KR" altLang="en-US" sz="1600" dirty="0" smtClean="0">
                <a:solidFill>
                  <a:srgbClr val="454545"/>
                </a:solidFill>
                <a:ea typeface="Pretendard Medium"/>
              </a:rPr>
              <a:t>작업 </a:t>
            </a:r>
            <a:endParaRPr lang="en-US" sz="1600" b="0" i="0" u="none" strike="noStrike" dirty="0">
              <a:solidFill>
                <a:srgbClr val="454545"/>
              </a:solidFill>
              <a:latin typeface="Pretendard Medium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10299700" y="7886700"/>
            <a:ext cx="5740400" cy="584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just">
              <a:lnSpc>
                <a:spcPct val="124499"/>
              </a:lnSpc>
            </a:pPr>
            <a:r>
              <a:rPr lang="en-US" altLang="ko-KR" sz="1600" b="1" i="0" u="none" strike="noStrike" dirty="0" smtClean="0">
                <a:solidFill>
                  <a:srgbClr val="454545"/>
                </a:solidFill>
                <a:ea typeface="Pretendard Medium"/>
              </a:rPr>
              <a:t>MY SQL </a:t>
            </a:r>
            <a:r>
              <a:rPr lang="en-US" altLang="ko-KR" sz="1600" b="0" i="0" u="none" strike="noStrike" dirty="0" smtClean="0">
                <a:solidFill>
                  <a:srgbClr val="454545"/>
                </a:solidFill>
                <a:ea typeface="Pretendard Medium"/>
              </a:rPr>
              <a:t>– </a:t>
            </a:r>
            <a:r>
              <a:rPr lang="ko-KR" altLang="en-US" sz="1600" b="0" i="0" u="none" strike="noStrike" dirty="0" smtClean="0">
                <a:solidFill>
                  <a:srgbClr val="454545"/>
                </a:solidFill>
                <a:ea typeface="Pretendard Medium"/>
              </a:rPr>
              <a:t>관계형 데이터 베이스로 테이블</a:t>
            </a:r>
            <a:r>
              <a:rPr lang="en-US" altLang="ko-KR" sz="1600" b="0" i="0" u="none" strike="noStrike" dirty="0" smtClean="0">
                <a:solidFill>
                  <a:srgbClr val="454545"/>
                </a:solidFill>
                <a:ea typeface="Pretendard Medium"/>
              </a:rPr>
              <a:t>, </a:t>
            </a:r>
            <a:r>
              <a:rPr lang="ko-KR" altLang="en-US" sz="1600" b="0" i="0" u="none" strike="noStrike" dirty="0" smtClean="0">
                <a:solidFill>
                  <a:srgbClr val="454545"/>
                </a:solidFill>
                <a:ea typeface="Pretendard Medium"/>
              </a:rPr>
              <a:t>예약 정보 저장</a:t>
            </a:r>
            <a:r>
              <a:rPr lang="en-US" altLang="ko-KR" sz="1600" b="0" i="0" u="none" strike="noStrike" dirty="0" smtClean="0">
                <a:solidFill>
                  <a:srgbClr val="454545"/>
                </a:solidFill>
                <a:ea typeface="Pretendard Medium"/>
              </a:rPr>
              <a:t>, </a:t>
            </a:r>
            <a:r>
              <a:rPr lang="ko-KR" altLang="en-US" sz="1600" b="0" i="0" u="none" strike="noStrike" dirty="0" smtClean="0">
                <a:solidFill>
                  <a:srgbClr val="454545"/>
                </a:solidFill>
                <a:ea typeface="Pretendard Medium"/>
              </a:rPr>
              <a:t>유지 관리 </a:t>
            </a:r>
            <a:endParaRPr lang="en-US" sz="1600" b="0" i="0" u="none" strike="noStrike" dirty="0">
              <a:solidFill>
                <a:srgbClr val="454545"/>
              </a:solidFill>
              <a:latin typeface="Pretendard Medium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12103100" y="7302500"/>
            <a:ext cx="2133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algn="ctr">
              <a:lnSpc>
                <a:spcPct val="99600"/>
              </a:lnSpc>
            </a:pPr>
            <a:r>
              <a:rPr lang="en-US" altLang="ko-KR" sz="2400" b="1" dirty="0" smtClean="0">
                <a:solidFill>
                  <a:srgbClr val="000000"/>
                </a:solidFill>
                <a:ea typeface="210 OmniGothic 050"/>
              </a:rPr>
              <a:t>Data Base</a:t>
            </a:r>
            <a:endParaRPr lang="ko-KR" sz="2400" b="1" dirty="0">
              <a:solidFill>
                <a:srgbClr val="000000"/>
              </a:solidFill>
              <a:ea typeface="210 OmniGothic 050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1092200" y="584200"/>
            <a:ext cx="35433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1600" b="0" i="0" u="none" strike="noStrike">
                <a:solidFill>
                  <a:srgbClr val="A92C0C"/>
                </a:solidFill>
                <a:latin typeface="Roboto Light"/>
              </a:rPr>
              <a:t>Public Institution Business Plan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4109700" y="584200"/>
            <a:ext cx="30861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altLang="ko-KR" sz="1600" dirty="0">
                <a:solidFill>
                  <a:srgbClr val="A92C0C"/>
                </a:solidFill>
                <a:latin typeface="Roboto Light"/>
              </a:rPr>
              <a:t>AOR company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8216900" y="584200"/>
            <a:ext cx="18669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altLang="ko-KR" sz="1600" dirty="0">
                <a:solidFill>
                  <a:srgbClr val="A92C0C"/>
                </a:solidFill>
                <a:latin typeface="Roboto Medium"/>
              </a:rPr>
              <a:t>AOR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12655052" y="3003034"/>
            <a:ext cx="105509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lnSpc>
                <a:spcPct val="99600"/>
              </a:lnSpc>
            </a:pPr>
            <a:r>
              <a:rPr lang="ko-KR" altLang="en-US" sz="2000" dirty="0">
                <a:solidFill>
                  <a:srgbClr val="000000"/>
                </a:solidFill>
                <a:ea typeface="210 OmniGothic 050"/>
              </a:rPr>
              <a:t>백</a:t>
            </a:r>
            <a:r>
              <a:rPr lang="ko-KR" altLang="en-US" sz="2000" dirty="0" smtClean="0">
                <a:solidFill>
                  <a:srgbClr val="000000"/>
                </a:solidFill>
                <a:ea typeface="210 OmniGothic 050"/>
              </a:rPr>
              <a:t> </a:t>
            </a:r>
            <a:r>
              <a:rPr lang="ko-KR" altLang="en-US" sz="2000" dirty="0" err="1">
                <a:solidFill>
                  <a:srgbClr val="000000"/>
                </a:solidFill>
                <a:ea typeface="210 OmniGothic 050"/>
              </a:rPr>
              <a:t>엔드</a:t>
            </a:r>
            <a:r>
              <a:rPr lang="ko-KR" altLang="en-US" sz="2000" dirty="0">
                <a:solidFill>
                  <a:srgbClr val="000000"/>
                </a:solidFill>
                <a:ea typeface="210 OmniGothic 050"/>
              </a:rPr>
              <a:t> </a:t>
            </a:r>
            <a:endParaRPr lang="ko-KR" altLang="ko-KR" sz="2000" dirty="0">
              <a:solidFill>
                <a:srgbClr val="000000"/>
              </a:solidFill>
              <a:ea typeface="210 OmniGothic 05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4001" y="1956844"/>
            <a:ext cx="4456788" cy="4876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600" y="8496300"/>
            <a:ext cx="16383000" cy="965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85200" y="7518400"/>
            <a:ext cx="1117600" cy="7366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092200" y="8547100"/>
            <a:ext cx="158369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endParaRPr lang="en-US" altLang="ko-KR" sz="3000" dirty="0" smtClean="0">
              <a:solidFill>
                <a:srgbClr val="FFFFFF"/>
              </a:solidFill>
              <a:ea typeface="Pretendard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092200" y="584200"/>
            <a:ext cx="35433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1600" b="0" i="0" u="none" strike="noStrike">
                <a:solidFill>
                  <a:srgbClr val="A92C0C"/>
                </a:solidFill>
                <a:latin typeface="Roboto Light"/>
              </a:rPr>
              <a:t>Public Institution Business Plan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4109700" y="584200"/>
            <a:ext cx="30861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altLang="ko-KR" sz="1600" dirty="0">
                <a:solidFill>
                  <a:srgbClr val="A92C0C"/>
                </a:solidFill>
                <a:latin typeface="Roboto Light"/>
              </a:rPr>
              <a:t>AOR company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216900" y="584200"/>
            <a:ext cx="18669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altLang="ko-KR" sz="1600" dirty="0">
                <a:solidFill>
                  <a:srgbClr val="A92C0C"/>
                </a:solidFill>
                <a:latin typeface="Roboto Medium"/>
              </a:rPr>
              <a:t>AOR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7132300" y="9753600"/>
            <a:ext cx="5842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1600" dirty="0" smtClean="0">
                <a:solidFill>
                  <a:srgbClr val="A92C0C"/>
                </a:solidFill>
                <a:latin typeface="Roboto"/>
              </a:rPr>
              <a:t>10</a:t>
            </a:r>
            <a:endParaRPr lang="en-US" sz="1600" b="0" i="0" u="none" strike="noStrike" dirty="0">
              <a:solidFill>
                <a:srgbClr val="A92C0C"/>
              </a:solidFill>
              <a:latin typeface="Roboto"/>
            </a:endParaRPr>
          </a:p>
        </p:txBody>
      </p:sp>
      <p:sp>
        <p:nvSpPr>
          <p:cNvPr id="12" name="TextBox 16"/>
          <p:cNvSpPr txBox="1"/>
          <p:nvPr/>
        </p:nvSpPr>
        <p:spPr>
          <a:xfrm>
            <a:off x="1092200" y="1028700"/>
            <a:ext cx="40132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000" b="0" i="0" u="none" strike="noStrike" dirty="0" smtClean="0">
                <a:solidFill>
                  <a:srgbClr val="A92C0C"/>
                </a:solidFill>
                <a:latin typeface="210 OmniGothic 050"/>
              </a:rPr>
              <a:t>04-1</a:t>
            </a:r>
            <a:r>
              <a:rPr lang="en-US" sz="2400" b="0" i="0" u="none" strike="noStrike" dirty="0" smtClean="0">
                <a:solidFill>
                  <a:srgbClr val="A92C0C"/>
                </a:solidFill>
                <a:latin typeface="210 OmniGothic 050"/>
              </a:rPr>
              <a:t>. </a:t>
            </a:r>
            <a:r>
              <a:rPr lang="en-US" sz="2400" b="1" dirty="0" smtClean="0">
                <a:solidFill>
                  <a:srgbClr val="A92C0C"/>
                </a:solidFill>
                <a:ea typeface="210 OmniGothic 050"/>
              </a:rPr>
              <a:t>UI / UX  </a:t>
            </a:r>
            <a:r>
              <a:rPr lang="ko-KR" altLang="en-US" dirty="0" smtClean="0">
                <a:solidFill>
                  <a:srgbClr val="A92C0C"/>
                </a:solidFill>
                <a:ea typeface="210 OmniGothic 050"/>
              </a:rPr>
              <a:t>와이어 프레임 </a:t>
            </a:r>
            <a:r>
              <a:rPr lang="en-US" sz="2400" b="1" dirty="0" smtClean="0">
                <a:solidFill>
                  <a:srgbClr val="A92C0C"/>
                </a:solidFill>
                <a:ea typeface="210 OmniGothic 050"/>
              </a:rPr>
              <a:t> </a:t>
            </a:r>
            <a:r>
              <a:rPr lang="ko-KR" altLang="en-US" sz="2400" dirty="0" smtClean="0">
                <a:solidFill>
                  <a:srgbClr val="A92C0C"/>
                </a:solidFill>
                <a:ea typeface="210 OmniGothic 050"/>
              </a:rPr>
              <a:t>  </a:t>
            </a:r>
            <a:endParaRPr lang="ko-KR" sz="2000" b="0" i="0" u="none" strike="noStrike" dirty="0">
              <a:solidFill>
                <a:srgbClr val="A92C0C"/>
              </a:solidFill>
              <a:ea typeface="210 OmniGothic 050"/>
            </a:endParaRPr>
          </a:p>
        </p:txBody>
      </p:sp>
      <p:pic>
        <p:nvPicPr>
          <p:cNvPr id="18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6178" y="2044700"/>
            <a:ext cx="3340608" cy="4876800"/>
          </a:xfrm>
          <a:prstGeom prst="rect">
            <a:avLst/>
          </a:prstGeom>
        </p:spPr>
      </p:pic>
      <p:pic>
        <p:nvPicPr>
          <p:cNvPr id="19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1400" y="2663322"/>
            <a:ext cx="5232400" cy="3870907"/>
          </a:xfrm>
          <a:prstGeom prst="rect">
            <a:avLst/>
          </a:prstGeom>
        </p:spPr>
      </p:pic>
      <p:sp>
        <p:nvSpPr>
          <p:cNvPr id="20" name="TextBox 13"/>
          <p:cNvSpPr txBox="1"/>
          <p:nvPr/>
        </p:nvSpPr>
        <p:spPr>
          <a:xfrm>
            <a:off x="4330700" y="8724900"/>
            <a:ext cx="96266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algn="ctr">
              <a:lnSpc>
                <a:spcPct val="116199"/>
              </a:lnSpc>
            </a:pPr>
            <a:r>
              <a:rPr lang="ko-KR" altLang="en-US" sz="2800" b="1" dirty="0" smtClean="0">
                <a:solidFill>
                  <a:schemeClr val="bg1"/>
                </a:solidFill>
                <a:latin typeface="210 OmniGothic 050"/>
              </a:rPr>
              <a:t>기본 프레임 데이터</a:t>
            </a:r>
            <a:endParaRPr lang="ko-KR" altLang="ko-KR" sz="2800" b="1" dirty="0">
              <a:solidFill>
                <a:schemeClr val="bg1"/>
              </a:solidFill>
              <a:latin typeface="210 OmniGothic 050"/>
            </a:endParaRPr>
          </a:p>
        </p:txBody>
      </p:sp>
    </p:spTree>
    <p:extLst>
      <p:ext uri="{BB962C8B-B14F-4D97-AF65-F5344CB8AC3E}">
        <p14:creationId xmlns:p14="http://schemas.microsoft.com/office/powerpoint/2010/main" val="2893850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811" y="2189930"/>
            <a:ext cx="7159975" cy="488776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600" y="8496300"/>
            <a:ext cx="16383000" cy="9652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092200" y="8547100"/>
            <a:ext cx="158369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endParaRPr lang="en-US" altLang="ko-KR" sz="3000" dirty="0" smtClean="0">
              <a:solidFill>
                <a:srgbClr val="FFFFFF"/>
              </a:solidFill>
              <a:ea typeface="Pretendard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092200" y="584200"/>
            <a:ext cx="35433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1600" b="0" i="0" u="none" strike="noStrike">
                <a:solidFill>
                  <a:srgbClr val="A92C0C"/>
                </a:solidFill>
                <a:latin typeface="Roboto Light"/>
              </a:rPr>
              <a:t>Public Institution Business Plan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4109700" y="584200"/>
            <a:ext cx="30861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altLang="ko-KR" sz="1600" dirty="0">
                <a:solidFill>
                  <a:srgbClr val="A92C0C"/>
                </a:solidFill>
                <a:latin typeface="Roboto Light"/>
              </a:rPr>
              <a:t>AOR company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216900" y="584200"/>
            <a:ext cx="18669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altLang="ko-KR" sz="1600" dirty="0">
                <a:solidFill>
                  <a:srgbClr val="A92C0C"/>
                </a:solidFill>
                <a:latin typeface="Roboto Medium"/>
              </a:rPr>
              <a:t>AOR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7132300" y="9753600"/>
            <a:ext cx="5842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1600" dirty="0" smtClean="0">
                <a:solidFill>
                  <a:srgbClr val="A92C0C"/>
                </a:solidFill>
                <a:latin typeface="Roboto"/>
              </a:rPr>
              <a:t>11</a:t>
            </a:r>
            <a:endParaRPr lang="en-US" sz="1600" b="0" i="0" u="none" strike="noStrike" dirty="0">
              <a:solidFill>
                <a:srgbClr val="A92C0C"/>
              </a:solidFill>
              <a:latin typeface="Roboto"/>
            </a:endParaRPr>
          </a:p>
        </p:txBody>
      </p:sp>
      <p:sp>
        <p:nvSpPr>
          <p:cNvPr id="18" name="TextBox 16"/>
          <p:cNvSpPr txBox="1"/>
          <p:nvPr/>
        </p:nvSpPr>
        <p:spPr>
          <a:xfrm>
            <a:off x="1092200" y="1028700"/>
            <a:ext cx="40132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000" b="0" i="0" u="none" strike="noStrike" dirty="0" smtClean="0">
                <a:solidFill>
                  <a:srgbClr val="A92C0C"/>
                </a:solidFill>
                <a:latin typeface="210 OmniGothic 050"/>
              </a:rPr>
              <a:t>04-1</a:t>
            </a:r>
            <a:r>
              <a:rPr lang="en-US" sz="2400" b="0" i="0" u="none" strike="noStrike" dirty="0" smtClean="0">
                <a:solidFill>
                  <a:srgbClr val="A92C0C"/>
                </a:solidFill>
                <a:latin typeface="210 OmniGothic 050"/>
              </a:rPr>
              <a:t>. </a:t>
            </a:r>
            <a:r>
              <a:rPr lang="en-US" sz="2400" b="1" dirty="0" smtClean="0">
                <a:solidFill>
                  <a:srgbClr val="A92C0C"/>
                </a:solidFill>
                <a:ea typeface="210 OmniGothic 050"/>
              </a:rPr>
              <a:t>UI / UX  </a:t>
            </a:r>
            <a:r>
              <a:rPr lang="ko-KR" altLang="en-US" dirty="0" smtClean="0">
                <a:solidFill>
                  <a:srgbClr val="A92C0C"/>
                </a:solidFill>
                <a:ea typeface="210 OmniGothic 050"/>
              </a:rPr>
              <a:t>와이어 프레임 </a:t>
            </a:r>
            <a:r>
              <a:rPr lang="en-US" sz="2400" b="1" dirty="0" smtClean="0">
                <a:solidFill>
                  <a:srgbClr val="A92C0C"/>
                </a:solidFill>
                <a:ea typeface="210 OmniGothic 050"/>
              </a:rPr>
              <a:t> </a:t>
            </a:r>
            <a:r>
              <a:rPr lang="ko-KR" altLang="en-US" sz="2400" dirty="0" smtClean="0">
                <a:solidFill>
                  <a:srgbClr val="A92C0C"/>
                </a:solidFill>
                <a:ea typeface="210 OmniGothic 050"/>
              </a:rPr>
              <a:t>  </a:t>
            </a:r>
            <a:endParaRPr lang="ko-KR" sz="2000" b="0" i="0" u="none" strike="noStrike" dirty="0">
              <a:solidFill>
                <a:srgbClr val="A92C0C"/>
              </a:solidFill>
              <a:ea typeface="210 OmniGothic 050"/>
            </a:endParaRPr>
          </a:p>
        </p:txBody>
      </p:sp>
      <p:sp>
        <p:nvSpPr>
          <p:cNvPr id="19" name="TextBox 13"/>
          <p:cNvSpPr txBox="1"/>
          <p:nvPr/>
        </p:nvSpPr>
        <p:spPr>
          <a:xfrm>
            <a:off x="3124200" y="8724900"/>
            <a:ext cx="122682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algn="ctr">
              <a:lnSpc>
                <a:spcPct val="116199"/>
              </a:lnSpc>
            </a:pPr>
            <a:r>
              <a:rPr lang="en-US" altLang="ko-KR" sz="2400" b="1" dirty="0" smtClean="0">
                <a:solidFill>
                  <a:schemeClr val="bg1"/>
                </a:solidFill>
                <a:latin typeface="210 OmniGothic 050"/>
              </a:rPr>
              <a:t>1, 2</a:t>
            </a:r>
            <a:r>
              <a:rPr lang="ko-KR" altLang="en-US" sz="2400" b="1" dirty="0" smtClean="0">
                <a:solidFill>
                  <a:schemeClr val="bg1"/>
                </a:solidFill>
                <a:latin typeface="210 OmniGothic 050"/>
              </a:rPr>
              <a:t>차적 </a:t>
            </a:r>
            <a:r>
              <a:rPr lang="en-US" altLang="ko-KR" sz="2400" b="1" dirty="0" smtClean="0">
                <a:solidFill>
                  <a:schemeClr val="bg1"/>
                </a:solidFill>
                <a:latin typeface="210 OmniGothic 050"/>
              </a:rPr>
              <a:t>Wire Frame </a:t>
            </a:r>
            <a:r>
              <a:rPr lang="ko-KR" altLang="en-US" sz="2400" b="1" dirty="0" smtClean="0">
                <a:solidFill>
                  <a:schemeClr val="bg1"/>
                </a:solidFill>
                <a:latin typeface="210 OmniGothic 050"/>
              </a:rPr>
              <a:t>작업  </a:t>
            </a:r>
            <a:r>
              <a:rPr lang="en-US" altLang="ko-KR" sz="2400" b="1" dirty="0" smtClean="0">
                <a:solidFill>
                  <a:schemeClr val="bg1"/>
                </a:solidFill>
                <a:latin typeface="210 OmniGothic 050"/>
              </a:rPr>
              <a:t>- 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</a:rPr>
              <a:t>디자인 </a:t>
            </a:r>
            <a:r>
              <a:rPr lang="ko-KR" altLang="en-US" dirty="0" smtClean="0">
                <a:solidFill>
                  <a:schemeClr val="bg2">
                    <a:lumMod val="75000"/>
                  </a:schemeClr>
                </a:solidFill>
              </a:rPr>
              <a:t>회의 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</a:rPr>
              <a:t>후 홈페이지 디자인 </a:t>
            </a:r>
            <a:r>
              <a:rPr lang="ko-KR" altLang="en-US" dirty="0" smtClean="0">
                <a:solidFill>
                  <a:schemeClr val="bg2">
                    <a:lumMod val="75000"/>
                  </a:schemeClr>
                </a:solidFill>
              </a:rPr>
              <a:t>위주로 우선적인 프레임 작업</a:t>
            </a:r>
            <a:endParaRPr lang="ko-KR" altLang="en-US" dirty="0">
              <a:solidFill>
                <a:schemeClr val="bg2">
                  <a:lumMod val="75000"/>
                </a:schemeClr>
              </a:solidFill>
            </a:endParaRPr>
          </a:p>
          <a:p>
            <a:pPr algn="ctr">
              <a:lnSpc>
                <a:spcPct val="116199"/>
              </a:lnSpc>
            </a:pPr>
            <a:r>
              <a:rPr lang="ko-KR" altLang="en-US" sz="2400" b="1" dirty="0" smtClean="0">
                <a:solidFill>
                  <a:schemeClr val="bg1"/>
                </a:solidFill>
                <a:latin typeface="210 OmniGothic 050"/>
              </a:rPr>
              <a:t> </a:t>
            </a:r>
            <a:endParaRPr lang="ko-KR" altLang="ko-KR" sz="2400" b="1" dirty="0">
              <a:solidFill>
                <a:schemeClr val="bg1"/>
              </a:solidFill>
              <a:latin typeface="210 OmniGothic 050"/>
            </a:endParaRPr>
          </a:p>
        </p:txBody>
      </p:sp>
      <p:pic>
        <p:nvPicPr>
          <p:cNvPr id="20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5604" y="2171700"/>
            <a:ext cx="3824974" cy="2144560"/>
          </a:xfrm>
          <a:prstGeom prst="rect">
            <a:avLst/>
          </a:prstGeom>
        </p:spPr>
      </p:pic>
      <p:pic>
        <p:nvPicPr>
          <p:cNvPr id="21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8396" y="2196858"/>
            <a:ext cx="4220704" cy="5116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11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9779" y="1741786"/>
            <a:ext cx="13810641" cy="639702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600" y="8496300"/>
            <a:ext cx="16383000" cy="9652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092200" y="8547100"/>
            <a:ext cx="158369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endParaRPr lang="en-US" altLang="ko-KR" sz="3000" dirty="0" smtClean="0">
              <a:solidFill>
                <a:srgbClr val="FFFFFF"/>
              </a:solidFill>
              <a:ea typeface="Pretendard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092200" y="584200"/>
            <a:ext cx="35433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1600" b="0" i="0" u="none" strike="noStrike">
                <a:solidFill>
                  <a:srgbClr val="A92C0C"/>
                </a:solidFill>
                <a:latin typeface="Roboto Light"/>
              </a:rPr>
              <a:t>Public Institution Business Plan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4109700" y="584200"/>
            <a:ext cx="30861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altLang="ko-KR" sz="1600" dirty="0">
                <a:solidFill>
                  <a:srgbClr val="A92C0C"/>
                </a:solidFill>
                <a:latin typeface="Roboto Light"/>
              </a:rPr>
              <a:t>AOR company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216900" y="584200"/>
            <a:ext cx="18669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altLang="ko-KR" sz="1600" dirty="0">
                <a:solidFill>
                  <a:srgbClr val="A92C0C"/>
                </a:solidFill>
                <a:latin typeface="Roboto Medium"/>
              </a:rPr>
              <a:t>AOR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7132300" y="9753600"/>
            <a:ext cx="5842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1600" dirty="0" smtClean="0">
                <a:solidFill>
                  <a:srgbClr val="A92C0C"/>
                </a:solidFill>
                <a:latin typeface="Roboto"/>
              </a:rPr>
              <a:t>12</a:t>
            </a:r>
            <a:endParaRPr lang="en-US" sz="1600" b="0" i="0" u="none" strike="noStrike" dirty="0">
              <a:solidFill>
                <a:srgbClr val="A92C0C"/>
              </a:solidFill>
              <a:latin typeface="Roboto"/>
            </a:endParaRPr>
          </a:p>
        </p:txBody>
      </p:sp>
      <p:sp>
        <p:nvSpPr>
          <p:cNvPr id="18" name="TextBox 16"/>
          <p:cNvSpPr txBox="1"/>
          <p:nvPr/>
        </p:nvSpPr>
        <p:spPr>
          <a:xfrm>
            <a:off x="1092200" y="1028700"/>
            <a:ext cx="40132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000" b="0" i="0" u="none" strike="noStrike" dirty="0" smtClean="0">
                <a:solidFill>
                  <a:srgbClr val="A92C0C"/>
                </a:solidFill>
                <a:latin typeface="210 OmniGothic 050"/>
              </a:rPr>
              <a:t>04-1</a:t>
            </a:r>
            <a:r>
              <a:rPr lang="en-US" sz="2400" b="0" i="0" u="none" strike="noStrike" dirty="0" smtClean="0">
                <a:solidFill>
                  <a:srgbClr val="A92C0C"/>
                </a:solidFill>
                <a:latin typeface="210 OmniGothic 050"/>
              </a:rPr>
              <a:t>. </a:t>
            </a:r>
            <a:r>
              <a:rPr lang="en-US" sz="2400" b="1" dirty="0" smtClean="0">
                <a:solidFill>
                  <a:srgbClr val="A92C0C"/>
                </a:solidFill>
                <a:ea typeface="210 OmniGothic 050"/>
              </a:rPr>
              <a:t>UI / UX  </a:t>
            </a:r>
            <a:r>
              <a:rPr lang="ko-KR" altLang="en-US" dirty="0" smtClean="0">
                <a:solidFill>
                  <a:srgbClr val="A92C0C"/>
                </a:solidFill>
                <a:ea typeface="210 OmniGothic 050"/>
              </a:rPr>
              <a:t>와이어 프레임 </a:t>
            </a:r>
            <a:r>
              <a:rPr lang="en-US" sz="2400" b="1" dirty="0" smtClean="0">
                <a:solidFill>
                  <a:srgbClr val="A92C0C"/>
                </a:solidFill>
                <a:ea typeface="210 OmniGothic 050"/>
              </a:rPr>
              <a:t> </a:t>
            </a:r>
            <a:r>
              <a:rPr lang="ko-KR" altLang="en-US" sz="2400" dirty="0" smtClean="0">
                <a:solidFill>
                  <a:srgbClr val="A92C0C"/>
                </a:solidFill>
                <a:ea typeface="210 OmniGothic 050"/>
              </a:rPr>
              <a:t>  </a:t>
            </a:r>
            <a:endParaRPr lang="ko-KR" sz="2000" b="0" i="0" u="none" strike="noStrike" dirty="0">
              <a:solidFill>
                <a:srgbClr val="A92C0C"/>
              </a:solidFill>
              <a:ea typeface="210 OmniGothic 050"/>
            </a:endParaRPr>
          </a:p>
        </p:txBody>
      </p:sp>
      <p:sp>
        <p:nvSpPr>
          <p:cNvPr id="19" name="TextBox 13"/>
          <p:cNvSpPr txBox="1"/>
          <p:nvPr/>
        </p:nvSpPr>
        <p:spPr>
          <a:xfrm>
            <a:off x="2895600" y="8724900"/>
            <a:ext cx="124206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algn="ctr">
              <a:lnSpc>
                <a:spcPct val="116199"/>
              </a:lnSpc>
            </a:pPr>
            <a:r>
              <a:rPr lang="ko-KR" altLang="en-US" sz="2400" b="1" dirty="0" smtClean="0">
                <a:solidFill>
                  <a:schemeClr val="bg1"/>
                </a:solidFill>
                <a:latin typeface="210 OmniGothic 050"/>
              </a:rPr>
              <a:t>최종 </a:t>
            </a:r>
            <a:r>
              <a:rPr lang="en-US" altLang="ko-KR" sz="2400" b="1" dirty="0" smtClean="0">
                <a:solidFill>
                  <a:schemeClr val="bg1"/>
                </a:solidFill>
                <a:latin typeface="210 OmniGothic 050"/>
              </a:rPr>
              <a:t>Wire Frame </a:t>
            </a:r>
            <a:r>
              <a:rPr lang="ko-KR" altLang="en-US" sz="2400" b="1" dirty="0" smtClean="0">
                <a:solidFill>
                  <a:schemeClr val="bg1"/>
                </a:solidFill>
                <a:latin typeface="210 OmniGothic 050"/>
              </a:rPr>
              <a:t>작업  </a:t>
            </a:r>
            <a:r>
              <a:rPr lang="en-US" altLang="ko-KR" sz="2400" b="1" dirty="0" smtClean="0">
                <a:solidFill>
                  <a:schemeClr val="bg1"/>
                </a:solidFill>
                <a:latin typeface="210 OmniGothic 050"/>
              </a:rPr>
              <a:t>-   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</a:rPr>
              <a:t>기능의 다양성을 위해 다양한 </a:t>
            </a:r>
            <a:r>
              <a:rPr lang="ko-KR" altLang="en-US" dirty="0" smtClean="0">
                <a:solidFill>
                  <a:schemeClr val="bg2">
                    <a:lumMod val="75000"/>
                  </a:schemeClr>
                </a:solidFill>
              </a:rPr>
              <a:t>버튼 구현 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</a:rPr>
              <a:t>및 메뉴와 이펙트를 생각해 </a:t>
            </a:r>
            <a:r>
              <a:rPr lang="ko-KR" altLang="en-US" dirty="0" smtClean="0">
                <a:solidFill>
                  <a:schemeClr val="bg2">
                    <a:lumMod val="75000"/>
                  </a:schemeClr>
                </a:solidFill>
              </a:rPr>
              <a:t>재 작업함</a:t>
            </a:r>
            <a:endParaRPr lang="ko-KR" altLang="en-US" dirty="0">
              <a:solidFill>
                <a:schemeClr val="bg2">
                  <a:lumMod val="75000"/>
                </a:schemeClr>
              </a:solidFill>
            </a:endParaRPr>
          </a:p>
          <a:p>
            <a:pPr algn="ctr">
              <a:lnSpc>
                <a:spcPct val="116199"/>
              </a:lnSpc>
            </a:pPr>
            <a:r>
              <a:rPr lang="ko-KR" altLang="en-US" sz="2400" b="1" dirty="0" smtClean="0">
                <a:solidFill>
                  <a:schemeClr val="bg1"/>
                </a:solidFill>
                <a:latin typeface="210 OmniGothic 050"/>
              </a:rPr>
              <a:t> </a:t>
            </a:r>
            <a:endParaRPr lang="ko-KR" altLang="ko-KR" sz="2400" b="1" dirty="0">
              <a:solidFill>
                <a:schemeClr val="bg1"/>
              </a:solidFill>
              <a:latin typeface="210 OmniGothic 050"/>
            </a:endParaRPr>
          </a:p>
        </p:txBody>
      </p:sp>
    </p:spTree>
    <p:extLst>
      <p:ext uri="{BB962C8B-B14F-4D97-AF65-F5344CB8AC3E}">
        <p14:creationId xmlns:p14="http://schemas.microsoft.com/office/powerpoint/2010/main" val="313730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79400" y="2730500"/>
            <a:ext cx="4140200" cy="25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200" y="1473200"/>
            <a:ext cx="355600" cy="3556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85400" y="2743200"/>
            <a:ext cx="558800" cy="5588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10800" y="4597400"/>
            <a:ext cx="558800" cy="5588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10800" y="8356600"/>
            <a:ext cx="558800" cy="5588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0248900" y="2870200"/>
            <a:ext cx="431800" cy="355600"/>
          </a:xfrm>
          <a:prstGeom prst="rect">
            <a:avLst/>
          </a:prstGeom>
        </p:spPr>
        <p:txBody>
          <a:bodyPr wrap="none"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 dirty="0">
                <a:solidFill>
                  <a:srgbClr val="F1EDE5"/>
                </a:solidFill>
                <a:latin typeface="Montserrat Bold"/>
              </a:rPr>
              <a:t>01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92200" y="1816100"/>
            <a:ext cx="289560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5000" b="0" i="0" u="none" strike="noStrike" dirty="0" smtClean="0">
                <a:solidFill>
                  <a:srgbClr val="252525"/>
                </a:solidFill>
                <a:latin typeface="Bebas"/>
              </a:rPr>
              <a:t>Contents</a:t>
            </a:r>
          </a:p>
          <a:p>
            <a:pPr lvl="0" algn="l">
              <a:lnSpc>
                <a:spcPct val="99600"/>
              </a:lnSpc>
            </a:pPr>
            <a:endParaRPr lang="en-US" sz="5000" b="0" i="0" u="none" strike="noStrike" dirty="0">
              <a:solidFill>
                <a:srgbClr val="252525"/>
              </a:solidFill>
              <a:latin typeface="Bebas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3963650" y="2813050"/>
            <a:ext cx="3251200" cy="46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99600"/>
              </a:lnSpc>
            </a:pPr>
            <a:r>
              <a:rPr lang="ko-KR" altLang="en-US" sz="3200" b="1" i="0" u="none" strike="noStrike" dirty="0" smtClean="0">
                <a:solidFill>
                  <a:srgbClr val="252525"/>
                </a:solidFill>
                <a:ea typeface="Pretendard SemiBold"/>
              </a:rPr>
              <a:t>프로젝트 팀 </a:t>
            </a:r>
            <a:r>
              <a:rPr lang="ko-KR" altLang="en-US" sz="3200" b="1" dirty="0" smtClean="0">
                <a:solidFill>
                  <a:srgbClr val="252525"/>
                </a:solidFill>
                <a:ea typeface="Pretendard SemiBold"/>
              </a:rPr>
              <a:t>소개</a:t>
            </a:r>
            <a:endParaRPr lang="en-US" altLang="ko-KR" sz="3200" b="1" dirty="0" smtClean="0">
              <a:solidFill>
                <a:srgbClr val="252525"/>
              </a:solidFill>
              <a:ea typeface="Pretendard SemiBold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2928600" y="3429190"/>
            <a:ext cx="4343400" cy="46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99600"/>
              </a:lnSpc>
            </a:pPr>
            <a:r>
              <a:rPr lang="ko-KR" altLang="en-US" sz="2000" dirty="0" smtClean="0">
                <a:solidFill>
                  <a:srgbClr val="252525"/>
                </a:solidFill>
                <a:ea typeface="Pretendard SemiBold"/>
              </a:rPr>
              <a:t>프로젝트 타임라인 </a:t>
            </a:r>
            <a:r>
              <a:rPr lang="ko-KR" altLang="en-US" sz="2000" b="0" i="0" u="none" strike="noStrike" dirty="0" smtClean="0">
                <a:solidFill>
                  <a:srgbClr val="252525"/>
                </a:solidFill>
                <a:ea typeface="Pretendard SemiBold"/>
              </a:rPr>
              <a:t> </a:t>
            </a:r>
            <a:endParaRPr lang="ko-KR" sz="2000" b="0" i="0" u="none" strike="noStrike" dirty="0">
              <a:solidFill>
                <a:srgbClr val="252525"/>
              </a:solidFill>
              <a:ea typeface="Pretendard SemiBold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2573000" y="7212589"/>
            <a:ext cx="4699000" cy="286087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99600"/>
              </a:lnSpc>
            </a:pPr>
            <a:r>
              <a:rPr lang="ko-KR" altLang="en-US" sz="2000" dirty="0" smtClean="0">
                <a:solidFill>
                  <a:srgbClr val="252525"/>
                </a:solidFill>
                <a:ea typeface="Pretendard SemiBold"/>
              </a:rPr>
              <a:t>사용자와 관리자 기반의</a:t>
            </a:r>
            <a:r>
              <a:rPr lang="en-US" altLang="ko-KR" sz="2000" dirty="0">
                <a:solidFill>
                  <a:srgbClr val="252525"/>
                </a:solidFill>
                <a:ea typeface="Pretendard SemiBold"/>
              </a:rPr>
              <a:t> </a:t>
            </a:r>
            <a:r>
              <a:rPr lang="ko-KR" altLang="en-US" sz="2000" dirty="0" smtClean="0">
                <a:solidFill>
                  <a:srgbClr val="252525"/>
                </a:solidFill>
                <a:ea typeface="Pretendard SemiBold"/>
              </a:rPr>
              <a:t>흐름도 작성</a:t>
            </a:r>
            <a:endParaRPr lang="en-US" altLang="ko-KR" sz="2000" dirty="0">
              <a:solidFill>
                <a:srgbClr val="252525"/>
              </a:solidFill>
              <a:ea typeface="Pretendard SemiBold"/>
            </a:endParaRPr>
          </a:p>
          <a:p>
            <a:pPr lvl="0" algn="r">
              <a:lnSpc>
                <a:spcPct val="99600"/>
              </a:lnSpc>
            </a:pPr>
            <a:r>
              <a:rPr lang="en-US" altLang="ko-KR" sz="2000" dirty="0" smtClean="0">
                <a:solidFill>
                  <a:srgbClr val="252525"/>
                </a:solidFill>
                <a:ea typeface="Pretendard SemiBold"/>
              </a:rPr>
              <a:t> </a:t>
            </a:r>
            <a:r>
              <a:rPr lang="ko-KR" altLang="en-US" sz="2000" dirty="0" smtClean="0">
                <a:solidFill>
                  <a:srgbClr val="252525"/>
                </a:solidFill>
                <a:ea typeface="Pretendard SemiBold"/>
              </a:rPr>
              <a:t>자료</a:t>
            </a:r>
            <a:r>
              <a:rPr lang="en-US" altLang="ko-KR" sz="2000" dirty="0">
                <a:solidFill>
                  <a:srgbClr val="252525"/>
                </a:solidFill>
                <a:ea typeface="Pretendard SemiBold"/>
              </a:rPr>
              <a:t> </a:t>
            </a:r>
            <a:r>
              <a:rPr lang="ko-KR" altLang="en-US" sz="2000" dirty="0" smtClean="0">
                <a:solidFill>
                  <a:srgbClr val="252525"/>
                </a:solidFill>
                <a:ea typeface="Pretendard SemiBold"/>
              </a:rPr>
              <a:t>흐름도 </a:t>
            </a:r>
            <a:r>
              <a:rPr lang="en-US" altLang="ko-KR" sz="2000" dirty="0" smtClean="0">
                <a:solidFill>
                  <a:srgbClr val="252525"/>
                </a:solidFill>
                <a:ea typeface="Pretendard SemiBold"/>
              </a:rPr>
              <a:t>(DFD)</a:t>
            </a:r>
            <a:endParaRPr lang="en-US" altLang="ko-KR" sz="2000" dirty="0" smtClean="0">
              <a:solidFill>
                <a:srgbClr val="252525"/>
              </a:solidFill>
              <a:ea typeface="Pretendard SemiBold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14160500" y="7569200"/>
            <a:ext cx="3009900" cy="46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99600"/>
              </a:lnSpc>
            </a:pPr>
            <a:endParaRPr lang="ko-KR" sz="2600" b="0" i="0" u="none" strike="noStrike" dirty="0">
              <a:solidFill>
                <a:srgbClr val="252525"/>
              </a:solidFill>
              <a:ea typeface="Pretendard SemiBold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1092200" y="9232900"/>
            <a:ext cx="3848100" cy="571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endParaRPr lang="en-US" sz="1600" b="0" i="0" u="none" strike="noStrike" dirty="0">
              <a:solidFill>
                <a:srgbClr val="A92C0C"/>
              </a:solidFill>
              <a:latin typeface="Roboto Light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15328900" y="584200"/>
            <a:ext cx="18669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1600" b="0" i="0" u="none" strike="noStrike" dirty="0" smtClean="0">
                <a:solidFill>
                  <a:srgbClr val="A92C0C"/>
                </a:solidFill>
                <a:latin typeface="Roboto Light"/>
              </a:rPr>
              <a:t>AOR </a:t>
            </a:r>
            <a:r>
              <a:rPr lang="en-US" sz="1600" b="0" i="0" u="none" strike="noStrike" dirty="0">
                <a:solidFill>
                  <a:srgbClr val="A92C0C"/>
                </a:solidFill>
                <a:latin typeface="Roboto Light"/>
              </a:rPr>
              <a:t>company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0274300" y="4724400"/>
            <a:ext cx="431800" cy="355600"/>
          </a:xfrm>
          <a:prstGeom prst="rect">
            <a:avLst/>
          </a:prstGeom>
        </p:spPr>
        <p:txBody>
          <a:bodyPr wrap="none"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 dirty="0">
                <a:solidFill>
                  <a:srgbClr val="F1EDE5"/>
                </a:solidFill>
                <a:latin typeface="Montserrat Bold"/>
              </a:rPr>
              <a:t>02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0287000" y="8483600"/>
            <a:ext cx="4318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 dirty="0" smtClean="0">
                <a:solidFill>
                  <a:srgbClr val="F1EDE5"/>
                </a:solidFill>
                <a:latin typeface="Montserrat Bold"/>
              </a:rPr>
              <a:t>04</a:t>
            </a:r>
            <a:endParaRPr lang="en-US" sz="2000" b="0" i="0" u="none" strike="noStrike" dirty="0">
              <a:solidFill>
                <a:srgbClr val="F1EDE5"/>
              </a:solidFill>
              <a:latin typeface="Montserrat Bold"/>
            </a:endParaRPr>
          </a:p>
        </p:txBody>
      </p:sp>
      <p:pic>
        <p:nvPicPr>
          <p:cNvPr id="35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56900" y="2997200"/>
            <a:ext cx="2692400" cy="25400"/>
          </a:xfrm>
          <a:prstGeom prst="rect">
            <a:avLst/>
          </a:prstGeom>
        </p:spPr>
      </p:pic>
      <p:sp>
        <p:nvSpPr>
          <p:cNvPr id="37" name="TextBox 20"/>
          <p:cNvSpPr txBox="1"/>
          <p:nvPr/>
        </p:nvSpPr>
        <p:spPr>
          <a:xfrm>
            <a:off x="14020800" y="4605506"/>
            <a:ext cx="3251200" cy="46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99600"/>
              </a:lnSpc>
            </a:pPr>
            <a:r>
              <a:rPr lang="ko-KR" altLang="en-US" sz="3200" dirty="0" smtClean="0">
                <a:solidFill>
                  <a:srgbClr val="252525"/>
                </a:solidFill>
                <a:ea typeface="Pretendard SemiBold"/>
              </a:rPr>
              <a:t>알고리즘 설계</a:t>
            </a:r>
            <a:endParaRPr lang="ko-KR" sz="3200" i="0" u="none" strike="noStrike" dirty="0">
              <a:solidFill>
                <a:srgbClr val="252525"/>
              </a:solidFill>
              <a:ea typeface="Pretendard SemiBold"/>
            </a:endParaRPr>
          </a:p>
        </p:txBody>
      </p:sp>
      <p:sp>
        <p:nvSpPr>
          <p:cNvPr id="38" name="TextBox 20"/>
          <p:cNvSpPr txBox="1"/>
          <p:nvPr/>
        </p:nvSpPr>
        <p:spPr>
          <a:xfrm>
            <a:off x="13658850" y="6418839"/>
            <a:ext cx="3556000" cy="46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99600"/>
              </a:lnSpc>
            </a:pPr>
            <a:r>
              <a:rPr lang="en-US" altLang="ko-KR" sz="3200" b="1" dirty="0" smtClean="0">
                <a:solidFill>
                  <a:srgbClr val="252525"/>
                </a:solidFill>
                <a:ea typeface="Pretendard SemiBold"/>
              </a:rPr>
              <a:t>SWOT</a:t>
            </a:r>
            <a:r>
              <a:rPr lang="ko-KR" altLang="en-US" sz="3200" b="1" dirty="0">
                <a:solidFill>
                  <a:srgbClr val="252525"/>
                </a:solidFill>
                <a:ea typeface="Pretendard SemiBold"/>
              </a:rPr>
              <a:t> </a:t>
            </a:r>
            <a:r>
              <a:rPr lang="ko-KR" altLang="en-US" sz="3200" b="1" dirty="0" smtClean="0">
                <a:solidFill>
                  <a:srgbClr val="252525"/>
                </a:solidFill>
                <a:ea typeface="Pretendard SemiBold"/>
              </a:rPr>
              <a:t>분석</a:t>
            </a:r>
            <a:endParaRPr lang="ko-KR" sz="3200" b="1" i="0" u="none" strike="noStrike" dirty="0">
              <a:solidFill>
                <a:srgbClr val="252525"/>
              </a:solidFill>
              <a:ea typeface="Pretendard SemiBold"/>
            </a:endParaRPr>
          </a:p>
        </p:txBody>
      </p:sp>
      <p:sp>
        <p:nvSpPr>
          <p:cNvPr id="40" name="TextBox 20"/>
          <p:cNvSpPr txBox="1"/>
          <p:nvPr/>
        </p:nvSpPr>
        <p:spPr>
          <a:xfrm>
            <a:off x="14039850" y="5488830"/>
            <a:ext cx="3251200" cy="46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99600"/>
              </a:lnSpc>
            </a:pPr>
            <a:r>
              <a:rPr lang="ko-KR" altLang="en-US" sz="2000" dirty="0" err="1" smtClean="0">
                <a:solidFill>
                  <a:srgbClr val="252525"/>
                </a:solidFill>
                <a:ea typeface="Pretendard SemiBold"/>
              </a:rPr>
              <a:t>유스케이스</a:t>
            </a:r>
            <a:r>
              <a:rPr lang="ko-KR" altLang="en-US" sz="2000" dirty="0" smtClean="0">
                <a:solidFill>
                  <a:srgbClr val="252525"/>
                </a:solidFill>
                <a:ea typeface="Pretendard SemiBold"/>
              </a:rPr>
              <a:t> 다이어그램</a:t>
            </a:r>
            <a:endParaRPr lang="ko-KR" sz="2000" b="0" i="0" u="none" strike="noStrike" dirty="0">
              <a:solidFill>
                <a:srgbClr val="252525"/>
              </a:solidFill>
              <a:ea typeface="Pretendard SemiBold"/>
            </a:endParaRPr>
          </a:p>
        </p:txBody>
      </p:sp>
      <p:pic>
        <p:nvPicPr>
          <p:cNvPr id="42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56900" y="6655882"/>
            <a:ext cx="2908300" cy="25400"/>
          </a:xfrm>
          <a:prstGeom prst="rect">
            <a:avLst/>
          </a:prstGeom>
        </p:spPr>
      </p:pic>
      <p:pic>
        <p:nvPicPr>
          <p:cNvPr id="43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29850" y="6374389"/>
            <a:ext cx="558800" cy="558800"/>
          </a:xfrm>
          <a:prstGeom prst="rect">
            <a:avLst/>
          </a:prstGeom>
        </p:spPr>
      </p:pic>
      <p:sp>
        <p:nvSpPr>
          <p:cNvPr id="44" name="TextBox 29"/>
          <p:cNvSpPr txBox="1"/>
          <p:nvPr/>
        </p:nvSpPr>
        <p:spPr>
          <a:xfrm>
            <a:off x="10274300" y="6490782"/>
            <a:ext cx="431800" cy="355600"/>
          </a:xfrm>
          <a:prstGeom prst="rect">
            <a:avLst/>
          </a:prstGeom>
        </p:spPr>
        <p:txBody>
          <a:bodyPr wrap="none"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 dirty="0" smtClean="0">
                <a:solidFill>
                  <a:srgbClr val="F1EDE5"/>
                </a:solidFill>
                <a:latin typeface="Montserrat Bold"/>
              </a:rPr>
              <a:t>03</a:t>
            </a:r>
            <a:endParaRPr lang="en-US" sz="2000" b="0" i="0" u="none" strike="noStrike" dirty="0">
              <a:solidFill>
                <a:srgbClr val="F1EDE5"/>
              </a:solidFill>
              <a:latin typeface="Montserrat Bold"/>
            </a:endParaRPr>
          </a:p>
        </p:txBody>
      </p:sp>
      <p:sp>
        <p:nvSpPr>
          <p:cNvPr id="46" name="TextBox 20"/>
          <p:cNvSpPr txBox="1"/>
          <p:nvPr/>
        </p:nvSpPr>
        <p:spPr>
          <a:xfrm>
            <a:off x="13716000" y="8382000"/>
            <a:ext cx="3556000" cy="46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99600"/>
              </a:lnSpc>
            </a:pPr>
            <a:r>
              <a:rPr lang="en-US" altLang="ko-KR" sz="3200" b="1" dirty="0" smtClean="0">
                <a:solidFill>
                  <a:srgbClr val="252525"/>
                </a:solidFill>
                <a:ea typeface="Pretendard SemiBold"/>
              </a:rPr>
              <a:t>UI / UX </a:t>
            </a:r>
            <a:endParaRPr lang="ko-KR" sz="3200" b="1" i="0" u="none" strike="noStrike" dirty="0">
              <a:solidFill>
                <a:srgbClr val="252525"/>
              </a:solidFill>
              <a:ea typeface="Pretendard SemiBold"/>
            </a:endParaRPr>
          </a:p>
        </p:txBody>
      </p:sp>
      <p:pic>
        <p:nvPicPr>
          <p:cNvPr id="31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80700" y="4902200"/>
            <a:ext cx="2908300" cy="25400"/>
          </a:xfrm>
          <a:prstGeom prst="rect">
            <a:avLst/>
          </a:prstGeom>
        </p:spPr>
      </p:pic>
      <p:pic>
        <p:nvPicPr>
          <p:cNvPr id="39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69600" y="8636000"/>
            <a:ext cx="2908300" cy="25400"/>
          </a:xfrm>
          <a:prstGeom prst="rect">
            <a:avLst/>
          </a:prstGeom>
        </p:spPr>
      </p:pic>
      <p:sp>
        <p:nvSpPr>
          <p:cNvPr id="48" name="TextBox 21"/>
          <p:cNvSpPr txBox="1"/>
          <p:nvPr/>
        </p:nvSpPr>
        <p:spPr>
          <a:xfrm>
            <a:off x="12950782" y="3863638"/>
            <a:ext cx="4343400" cy="46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99600"/>
              </a:lnSpc>
            </a:pPr>
            <a:r>
              <a:rPr lang="ko-KR" altLang="en-US" sz="2000" dirty="0" smtClean="0">
                <a:solidFill>
                  <a:srgbClr val="252525"/>
                </a:solidFill>
                <a:ea typeface="Pretendard SemiBold"/>
              </a:rPr>
              <a:t>시장 조사 </a:t>
            </a:r>
            <a:r>
              <a:rPr lang="en-US" altLang="ko-KR" sz="2000" dirty="0">
                <a:solidFill>
                  <a:srgbClr val="252525"/>
                </a:solidFill>
                <a:ea typeface="Pretendard SemiBold"/>
              </a:rPr>
              <a:t> </a:t>
            </a:r>
            <a:r>
              <a:rPr lang="ko-KR" altLang="en-US" sz="2000" dirty="0" smtClean="0">
                <a:solidFill>
                  <a:srgbClr val="252525"/>
                </a:solidFill>
                <a:ea typeface="Pretendard SemiBold"/>
              </a:rPr>
              <a:t>벤치 </a:t>
            </a:r>
            <a:r>
              <a:rPr lang="ko-KR" altLang="en-US" sz="2000" dirty="0" err="1" smtClean="0">
                <a:solidFill>
                  <a:srgbClr val="252525"/>
                </a:solidFill>
                <a:ea typeface="Pretendard SemiBold"/>
              </a:rPr>
              <a:t>마킹</a:t>
            </a:r>
            <a:r>
              <a:rPr lang="ko-KR" altLang="en-US" sz="2000" dirty="0" smtClean="0">
                <a:solidFill>
                  <a:srgbClr val="252525"/>
                </a:solidFill>
                <a:ea typeface="Pretendard SemiBold"/>
              </a:rPr>
              <a:t> </a:t>
            </a:r>
            <a:r>
              <a:rPr lang="ko-KR" altLang="en-US" sz="2000" b="0" i="0" u="none" strike="noStrike" dirty="0" smtClean="0">
                <a:solidFill>
                  <a:srgbClr val="252525"/>
                </a:solidFill>
                <a:ea typeface="Pretendard SemiBold"/>
              </a:rPr>
              <a:t> </a:t>
            </a:r>
            <a:endParaRPr lang="ko-KR" sz="2000" b="0" i="0" u="none" strike="noStrike" dirty="0">
              <a:solidFill>
                <a:srgbClr val="252525"/>
              </a:solidFill>
              <a:ea typeface="Pretendard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270945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D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8900" y="6749677"/>
            <a:ext cx="18478500" cy="3810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0" y="8547100"/>
            <a:ext cx="38608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6974" y="8547100"/>
            <a:ext cx="3860800" cy="25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77900" y="8547100"/>
            <a:ext cx="3860800" cy="25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5054600" y="1778000"/>
            <a:ext cx="317500" cy="1905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41300" y="1778000"/>
            <a:ext cx="317500" cy="1905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092200" y="990600"/>
            <a:ext cx="40132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000" b="0" i="0" u="none" strike="noStrike" dirty="0" smtClean="0">
                <a:solidFill>
                  <a:srgbClr val="A92C0C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01. </a:t>
            </a:r>
            <a:r>
              <a:rPr lang="ko-KR" altLang="en-US" sz="2000" dirty="0" smtClean="0">
                <a:solidFill>
                  <a:srgbClr val="A92C0C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프로젝트</a:t>
            </a:r>
            <a:r>
              <a:rPr lang="en-US" sz="2000" b="0" i="0" u="none" strike="noStrike" dirty="0" smtClean="0">
                <a:solidFill>
                  <a:srgbClr val="A92C0C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sz="2000" b="0" i="0" u="none" strike="noStrike" dirty="0">
                <a:solidFill>
                  <a:srgbClr val="A92C0C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팀</a:t>
            </a:r>
            <a:r>
              <a:rPr lang="en-US" sz="2000" b="0" i="0" u="none" strike="noStrike" dirty="0">
                <a:solidFill>
                  <a:srgbClr val="A92C0C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sz="2000" b="0" i="0" u="none" strike="noStrike" dirty="0">
                <a:solidFill>
                  <a:srgbClr val="A92C0C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소개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92200" y="584200"/>
            <a:ext cx="35433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1600" b="0" i="0" u="none" strike="noStrike" dirty="0" smtClean="0">
                <a:solidFill>
                  <a:srgbClr val="A92C0C"/>
                </a:solidFill>
                <a:latin typeface="Roboto Light"/>
              </a:rPr>
              <a:t>Project Team Introduction</a:t>
            </a:r>
            <a:endParaRPr lang="en-US" sz="1600" b="0" i="0" u="none" strike="noStrike" dirty="0">
              <a:solidFill>
                <a:srgbClr val="A92C0C"/>
              </a:solidFill>
              <a:latin typeface="Roboto Light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4109700" y="584200"/>
            <a:ext cx="30861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altLang="ko-KR" sz="1600" dirty="0">
                <a:solidFill>
                  <a:srgbClr val="A92C0C"/>
                </a:solidFill>
                <a:latin typeface="Roboto Light"/>
              </a:rPr>
              <a:t>AOR company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216900" y="584200"/>
            <a:ext cx="18669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1600" b="0" i="0" u="none" strike="noStrike" dirty="0" smtClean="0">
                <a:solidFill>
                  <a:srgbClr val="A92C0C"/>
                </a:solidFill>
                <a:latin typeface="Roboto Medium"/>
              </a:rPr>
              <a:t>AOR</a:t>
            </a:r>
            <a:endParaRPr lang="en-US" sz="1600" b="0" i="0" u="none" strike="noStrike" dirty="0">
              <a:solidFill>
                <a:srgbClr val="A92C0C"/>
              </a:solidFill>
              <a:latin typeface="Roboto Medium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4147800" y="977900"/>
            <a:ext cx="3073400" cy="203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endParaRPr lang="en-US" sz="1100" dirty="0">
              <a:solidFill>
                <a:srgbClr val="B0A690"/>
              </a:solidFill>
              <a:latin typeface="210 OmniGothic 030"/>
            </a:endParaRPr>
          </a:p>
          <a:p>
            <a:pPr lvl="0" algn="r">
              <a:lnSpc>
                <a:spcPct val="99600"/>
              </a:lnSpc>
            </a:pPr>
            <a:endParaRPr lang="en-US" sz="1100" b="0" i="0" u="none" strike="noStrike" dirty="0">
              <a:solidFill>
                <a:srgbClr val="B0A690"/>
              </a:solidFill>
              <a:latin typeface="210 OmniGothic 030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4597400" y="1892300"/>
            <a:ext cx="9080500" cy="647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algn="ctr">
              <a:lnSpc>
                <a:spcPct val="116199"/>
              </a:lnSpc>
            </a:pPr>
            <a:r>
              <a:rPr lang="ko-KR" altLang="en-US" sz="3600" dirty="0">
                <a:solidFill>
                  <a:schemeClr val="bg2">
                    <a:lumMod val="75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프로젝트 팀 구성</a:t>
            </a:r>
            <a:endParaRPr lang="en-US" sz="3600" dirty="0">
              <a:solidFill>
                <a:schemeClr val="bg2">
                  <a:lumMod val="75000"/>
                </a:schemeClr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7132300" y="9753600"/>
            <a:ext cx="5842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1600" b="0" i="0" u="none" strike="noStrike" dirty="0" smtClean="0">
                <a:solidFill>
                  <a:srgbClr val="FBF7F1"/>
                </a:solidFill>
                <a:latin typeface="Roboto"/>
              </a:rPr>
              <a:t>01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55474" y="7734300"/>
            <a:ext cx="9271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99600"/>
              </a:lnSpc>
            </a:pPr>
            <a:r>
              <a:rPr lang="ko-KR" altLang="en-US" sz="2000" b="0" i="0" u="none" strike="noStrike" dirty="0" smtClean="0">
                <a:solidFill>
                  <a:srgbClr val="FDFDFD"/>
                </a:solidFill>
                <a:ea typeface="210 OmniGothic 040"/>
              </a:rPr>
              <a:t>팀장</a:t>
            </a:r>
            <a:endParaRPr lang="ko-KR" sz="2000" b="0" i="0" u="none" strike="noStrike" dirty="0">
              <a:solidFill>
                <a:srgbClr val="FDFDFD"/>
              </a:solidFill>
              <a:ea typeface="210 OmniGothic 040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381000" y="8128000"/>
            <a:ext cx="4356100" cy="304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r>
              <a:rPr lang="en-US" altLang="ko-KR" sz="1700" dirty="0" smtClean="0">
                <a:solidFill>
                  <a:srgbClr val="FDFDFD"/>
                </a:solidFill>
                <a:latin typeface="210 OmniGothic 030"/>
              </a:rPr>
              <a:t>Frontend, </a:t>
            </a:r>
            <a:r>
              <a:rPr lang="ko-KR" sz="1700" b="0" i="0" u="none" strike="noStrike" dirty="0" smtClean="0">
                <a:solidFill>
                  <a:srgbClr val="FDFDFD"/>
                </a:solidFill>
                <a:ea typeface="210 OmniGothic 030"/>
              </a:rPr>
              <a:t>전략</a:t>
            </a:r>
            <a:r>
              <a:rPr lang="en-US" sz="1700" b="0" i="0" u="none" strike="noStrike" dirty="0" smtClean="0">
                <a:solidFill>
                  <a:srgbClr val="FDFDFD"/>
                </a:solidFill>
                <a:latin typeface="210 OmniGothic 030"/>
              </a:rPr>
              <a:t> </a:t>
            </a:r>
            <a:r>
              <a:rPr lang="ko-KR" sz="1700" b="0" i="0" u="none" strike="noStrike" dirty="0" smtClean="0">
                <a:solidFill>
                  <a:srgbClr val="FDFDFD"/>
                </a:solidFill>
                <a:ea typeface="210 OmniGothic 030"/>
              </a:rPr>
              <a:t>기획</a:t>
            </a:r>
            <a:r>
              <a:rPr lang="en-US" altLang="ko-KR" sz="1700" b="0" i="0" u="none" strike="noStrike" dirty="0" smtClean="0">
                <a:solidFill>
                  <a:srgbClr val="FDFDFD"/>
                </a:solidFill>
                <a:ea typeface="210 OmniGothic 030"/>
              </a:rPr>
              <a:t>, </a:t>
            </a:r>
            <a:r>
              <a:rPr lang="ko-KR" altLang="en-US" sz="1700" b="0" i="0" u="none" strike="noStrike" dirty="0" smtClean="0">
                <a:solidFill>
                  <a:srgbClr val="FDFDFD"/>
                </a:solidFill>
                <a:ea typeface="210 OmniGothic 030"/>
              </a:rPr>
              <a:t>시스템</a:t>
            </a:r>
            <a:r>
              <a:rPr lang="en-US" altLang="ko-KR" sz="1700" b="0" i="0" u="none" strike="noStrike" dirty="0" smtClean="0">
                <a:solidFill>
                  <a:srgbClr val="FDFDFD"/>
                </a:solidFill>
                <a:ea typeface="210 OmniGothic 030"/>
              </a:rPr>
              <a:t> </a:t>
            </a:r>
            <a:endParaRPr lang="ko-KR" sz="1700" b="0" i="0" u="none" strike="noStrike" dirty="0">
              <a:solidFill>
                <a:srgbClr val="FDFDFD"/>
              </a:solidFill>
              <a:ea typeface="210 OmniGothic 030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2324100" y="7658100"/>
            <a:ext cx="1485900" cy="46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2600" dirty="0" err="1" smtClean="0">
                <a:solidFill>
                  <a:srgbClr val="FDFDFD"/>
                </a:solidFill>
                <a:ea typeface="210 OmniGothic 050"/>
              </a:rPr>
              <a:t>강미림</a:t>
            </a:r>
            <a:endParaRPr lang="ko-KR" sz="2600" b="0" i="0" u="none" strike="noStrike" dirty="0">
              <a:solidFill>
                <a:srgbClr val="FDFDFD"/>
              </a:solidFill>
              <a:ea typeface="210 OmniGothic 050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635000" y="8763000"/>
            <a:ext cx="3848100" cy="838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ctr">
              <a:lnSpc>
                <a:spcPct val="124499"/>
              </a:lnSpc>
              <a:buClr>
                <a:srgbClr val="FDFDFD"/>
              </a:buClr>
              <a:buFont typeface="Arial"/>
              <a:buChar char="●"/>
            </a:pPr>
            <a:r>
              <a:rPr lang="en-US" altLang="ko-KR" sz="1500" dirty="0" smtClean="0">
                <a:solidFill>
                  <a:srgbClr val="FDFDFD"/>
                </a:solidFill>
                <a:latin typeface="Pretendard Medium"/>
              </a:rPr>
              <a:t>PM, UI/UX </a:t>
            </a:r>
            <a:r>
              <a:rPr lang="ko-KR" altLang="en-US" sz="1500" dirty="0" smtClean="0">
                <a:solidFill>
                  <a:srgbClr val="FDFDFD"/>
                </a:solidFill>
                <a:latin typeface="Pretendard Medium"/>
              </a:rPr>
              <a:t>디자인</a:t>
            </a:r>
            <a:endParaRPr lang="en-US" sz="1500" b="0" i="0" u="none" strike="noStrike" dirty="0">
              <a:solidFill>
                <a:srgbClr val="FDFDFD"/>
              </a:solidFill>
              <a:latin typeface="Pretendard Medium"/>
            </a:endParaRPr>
          </a:p>
          <a:p>
            <a:pPr marL="342900" lvl="0" indent="-342900" algn="ctr">
              <a:lnSpc>
                <a:spcPct val="124499"/>
              </a:lnSpc>
              <a:buClr>
                <a:srgbClr val="FDFDFD"/>
              </a:buClr>
              <a:buFont typeface="Arial"/>
              <a:buChar char="●"/>
            </a:pPr>
            <a:r>
              <a:rPr lang="ko-KR" altLang="en-US" sz="1500" b="0" i="0" u="none" strike="noStrike" dirty="0" smtClean="0">
                <a:solidFill>
                  <a:srgbClr val="FDFDFD"/>
                </a:solidFill>
                <a:ea typeface="Pretendard Medium"/>
              </a:rPr>
              <a:t>빅 데이터 시각화 </a:t>
            </a:r>
            <a:endParaRPr lang="en-US" altLang="ko-KR" sz="1500" b="0" i="0" u="none" strike="noStrike" dirty="0" smtClean="0">
              <a:solidFill>
                <a:srgbClr val="FDFDFD"/>
              </a:solidFill>
              <a:ea typeface="Pretendard Medium"/>
            </a:endParaRPr>
          </a:p>
          <a:p>
            <a:pPr marL="342900" lvl="0" indent="-342900" algn="ctr">
              <a:lnSpc>
                <a:spcPct val="124499"/>
              </a:lnSpc>
              <a:buClr>
                <a:srgbClr val="FDFDFD"/>
              </a:buClr>
              <a:buFont typeface="Arial"/>
              <a:buChar char="●"/>
            </a:pPr>
            <a:r>
              <a:rPr lang="ko-KR" altLang="en-US" sz="1500" dirty="0" smtClean="0">
                <a:solidFill>
                  <a:srgbClr val="FDFDFD"/>
                </a:solidFill>
                <a:ea typeface="Pretendard Medium"/>
              </a:rPr>
              <a:t>시스템 설정 </a:t>
            </a:r>
            <a:r>
              <a:rPr lang="en-US" altLang="ko-KR" sz="1500" dirty="0" smtClean="0">
                <a:solidFill>
                  <a:srgbClr val="FDFDFD"/>
                </a:solidFill>
                <a:ea typeface="Pretendard Medium"/>
              </a:rPr>
              <a:t>, </a:t>
            </a:r>
            <a:r>
              <a:rPr lang="ko-KR" altLang="en-US" sz="1500" dirty="0" smtClean="0">
                <a:solidFill>
                  <a:srgbClr val="FDFDFD"/>
                </a:solidFill>
                <a:ea typeface="Pretendard Medium"/>
              </a:rPr>
              <a:t>보안 취약점 테스트 </a:t>
            </a:r>
            <a:endParaRPr lang="en-US" altLang="ko-KR" sz="1500" dirty="0">
              <a:solidFill>
                <a:srgbClr val="FDFDFD"/>
              </a:solidFill>
              <a:latin typeface="Pretendard Medium"/>
            </a:endParaRPr>
          </a:p>
          <a:p>
            <a:pPr marL="342900" lvl="0" indent="-342900" algn="ctr">
              <a:lnSpc>
                <a:spcPct val="124499"/>
              </a:lnSpc>
              <a:buClr>
                <a:srgbClr val="FDFDFD"/>
              </a:buClr>
              <a:buFont typeface="Arial"/>
              <a:buChar char="●"/>
            </a:pPr>
            <a:endParaRPr lang="en-US" sz="1500" b="0" i="0" u="none" strike="noStrike" dirty="0">
              <a:solidFill>
                <a:srgbClr val="FDFDFD"/>
              </a:solidFill>
              <a:latin typeface="Pretendard Medium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9993074" y="7734300"/>
            <a:ext cx="1117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99600"/>
              </a:lnSpc>
            </a:pPr>
            <a:r>
              <a:rPr lang="ko-KR" altLang="en-US" sz="2000" dirty="0" smtClean="0">
                <a:solidFill>
                  <a:srgbClr val="FDFDFD"/>
                </a:solidFill>
                <a:ea typeface="210 OmniGothic 040"/>
              </a:rPr>
              <a:t>팀원</a:t>
            </a:r>
            <a:endParaRPr lang="ko-KR" sz="2000" b="0" i="0" u="none" strike="noStrike" dirty="0">
              <a:solidFill>
                <a:srgbClr val="FDFDFD"/>
              </a:solidFill>
              <a:ea typeface="210 OmniGothic 040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9199324" y="8168341"/>
            <a:ext cx="4356100" cy="304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algn="ctr">
              <a:lnSpc>
                <a:spcPct val="124499"/>
              </a:lnSpc>
            </a:pPr>
            <a:r>
              <a:rPr lang="en-US" altLang="ko-KR" sz="2000" dirty="0">
                <a:solidFill>
                  <a:srgbClr val="FDFDFD"/>
                </a:solidFill>
                <a:ea typeface="210 OmniGothic 030"/>
              </a:rPr>
              <a:t>Backend</a:t>
            </a:r>
            <a:r>
              <a:rPr lang="en-US" altLang="ko-KR" sz="1600" dirty="0" smtClean="0">
                <a:solidFill>
                  <a:srgbClr val="FDFDFD"/>
                </a:solidFill>
                <a:ea typeface="210 OmniGothic 030"/>
              </a:rPr>
              <a:t>, </a:t>
            </a:r>
            <a:r>
              <a:rPr lang="ko-KR" altLang="en-US" sz="1600" dirty="0" smtClean="0">
                <a:solidFill>
                  <a:srgbClr val="FDFDFD"/>
                </a:solidFill>
                <a:ea typeface="210 OmniGothic 030"/>
              </a:rPr>
              <a:t>데이터 분석 엔지니어</a:t>
            </a:r>
            <a:endParaRPr lang="ko-KR" sz="1700" b="0" i="0" u="none" strike="noStrike" dirty="0">
              <a:solidFill>
                <a:srgbClr val="FDFDFD"/>
              </a:solidFill>
              <a:ea typeface="210 OmniGothic 030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11250374" y="7658100"/>
            <a:ext cx="1485900" cy="46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2600" b="0" i="0" u="none" strike="noStrike" dirty="0" smtClean="0">
                <a:solidFill>
                  <a:srgbClr val="FDFDFD"/>
                </a:solidFill>
                <a:ea typeface="210 OmniGothic 050"/>
              </a:rPr>
              <a:t>황승현</a:t>
            </a:r>
            <a:endParaRPr lang="ko-KR" sz="2600" b="0" i="0" u="none" strike="noStrike" dirty="0">
              <a:solidFill>
                <a:srgbClr val="FDFDFD"/>
              </a:solidFill>
              <a:ea typeface="210 OmniGothic 050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9446974" y="8763000"/>
            <a:ext cx="3848100" cy="838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ctr">
              <a:lnSpc>
                <a:spcPct val="124499"/>
              </a:lnSpc>
              <a:buClr>
                <a:srgbClr val="FDFDFD"/>
              </a:buClr>
              <a:buFont typeface="Arial"/>
              <a:buChar char="●"/>
            </a:pPr>
            <a:r>
              <a:rPr lang="ko-KR" altLang="en-US" sz="1500" b="0" i="0" u="none" strike="noStrike" dirty="0" smtClean="0">
                <a:solidFill>
                  <a:srgbClr val="FDFDFD"/>
                </a:solidFill>
                <a:latin typeface="Pretendard Medium"/>
              </a:rPr>
              <a:t>성능 테스트</a:t>
            </a:r>
            <a:r>
              <a:rPr lang="en-US" altLang="ko-KR" sz="1500" b="0" i="0" u="none" strike="noStrike" dirty="0" smtClean="0">
                <a:solidFill>
                  <a:srgbClr val="FDFDFD"/>
                </a:solidFill>
                <a:latin typeface="Pretendard Medium"/>
              </a:rPr>
              <a:t>, </a:t>
            </a:r>
            <a:r>
              <a:rPr lang="ko-KR" altLang="en-US" sz="1500" b="0" i="0" u="none" strike="noStrike" dirty="0" smtClean="0">
                <a:solidFill>
                  <a:srgbClr val="FDFDFD"/>
                </a:solidFill>
                <a:latin typeface="Pretendard Medium"/>
              </a:rPr>
              <a:t>버그 보고 및 재현</a:t>
            </a:r>
            <a:endParaRPr lang="en-US" sz="1500" b="0" i="0" u="none" strike="noStrike" dirty="0">
              <a:solidFill>
                <a:srgbClr val="FDFDFD"/>
              </a:solidFill>
              <a:latin typeface="Pretendard Medium"/>
            </a:endParaRPr>
          </a:p>
          <a:p>
            <a:pPr marL="342900" lvl="0" indent="-342900" algn="ctr">
              <a:lnSpc>
                <a:spcPct val="124499"/>
              </a:lnSpc>
              <a:buClr>
                <a:srgbClr val="FDFDFD"/>
              </a:buClr>
              <a:buFont typeface="Arial"/>
              <a:buChar char="●"/>
            </a:pPr>
            <a:r>
              <a:rPr lang="ko-KR" altLang="en-US" sz="1500" b="0" i="0" u="none" strike="noStrike" dirty="0" smtClean="0">
                <a:solidFill>
                  <a:srgbClr val="FDFDFD"/>
                </a:solidFill>
                <a:ea typeface="Pretendard Medium"/>
              </a:rPr>
              <a:t>데이터 분석</a:t>
            </a:r>
            <a:r>
              <a:rPr lang="en-US" altLang="ko-KR" sz="1500" b="0" i="0" u="none" strike="noStrike" dirty="0" smtClean="0">
                <a:solidFill>
                  <a:srgbClr val="FDFDFD"/>
                </a:solidFill>
                <a:ea typeface="Pretendard Medium"/>
              </a:rPr>
              <a:t>, </a:t>
            </a:r>
            <a:r>
              <a:rPr lang="ko-KR" altLang="en-US" sz="1500" b="0" i="0" u="none" strike="noStrike" dirty="0" smtClean="0">
                <a:solidFill>
                  <a:srgbClr val="FDFDFD"/>
                </a:solidFill>
                <a:ea typeface="Pretendard Medium"/>
              </a:rPr>
              <a:t>데이터 처리 자동화</a:t>
            </a:r>
            <a:endParaRPr lang="en-US" altLang="ko-KR" sz="1500" dirty="0" smtClean="0">
              <a:solidFill>
                <a:srgbClr val="FDFDFD"/>
              </a:solidFill>
              <a:ea typeface="Pretendard Medium"/>
            </a:endParaRPr>
          </a:p>
          <a:p>
            <a:pPr marL="342900" lvl="0" indent="-342900" algn="ctr">
              <a:lnSpc>
                <a:spcPct val="124499"/>
              </a:lnSpc>
              <a:buClr>
                <a:srgbClr val="FDFDFD"/>
              </a:buClr>
              <a:buFont typeface="Arial"/>
              <a:buChar char="●"/>
            </a:pPr>
            <a:r>
              <a:rPr lang="ko-KR" altLang="en-US" sz="1500" dirty="0" smtClean="0">
                <a:solidFill>
                  <a:srgbClr val="FDFDFD"/>
                </a:solidFill>
                <a:ea typeface="Pretendard Medium"/>
              </a:rPr>
              <a:t>시스템 </a:t>
            </a:r>
            <a:r>
              <a:rPr lang="ko-KR" altLang="en-US" sz="1500" dirty="0">
                <a:solidFill>
                  <a:srgbClr val="FDFDFD"/>
                </a:solidFill>
                <a:ea typeface="Pretendard Medium"/>
              </a:rPr>
              <a:t>설정 및 </a:t>
            </a:r>
            <a:r>
              <a:rPr lang="ko-KR" altLang="en-US" sz="1500" dirty="0" smtClean="0">
                <a:solidFill>
                  <a:srgbClr val="FDFDFD"/>
                </a:solidFill>
                <a:ea typeface="Pretendard Medium"/>
              </a:rPr>
              <a:t>유지보수</a:t>
            </a:r>
            <a:r>
              <a:rPr lang="en-US" altLang="ko-KR" sz="1500" dirty="0" smtClean="0">
                <a:solidFill>
                  <a:srgbClr val="FDFDFD"/>
                </a:solidFill>
                <a:ea typeface="Pretendard Medium"/>
              </a:rPr>
              <a:t>, </a:t>
            </a:r>
            <a:r>
              <a:rPr lang="ko-KR" altLang="en-US" sz="1500" dirty="0" smtClean="0">
                <a:solidFill>
                  <a:srgbClr val="FDFDFD"/>
                </a:solidFill>
                <a:ea typeface="Pretendard Medium"/>
              </a:rPr>
              <a:t>보안</a:t>
            </a:r>
            <a:endParaRPr lang="en-US" sz="1500" b="0" i="0" u="none" strike="noStrike" dirty="0">
              <a:solidFill>
                <a:srgbClr val="FDFDFD"/>
              </a:solidFill>
              <a:latin typeface="Pretendard Medium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14057074" y="7734300"/>
            <a:ext cx="14478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99600"/>
              </a:lnSpc>
            </a:pPr>
            <a:r>
              <a:rPr lang="ko-KR" altLang="en-US" sz="2000" dirty="0" smtClean="0">
                <a:solidFill>
                  <a:srgbClr val="FDFDFD"/>
                </a:solidFill>
                <a:ea typeface="210 OmniGothic 040"/>
              </a:rPr>
              <a:t>팀원</a:t>
            </a:r>
            <a:endParaRPr lang="en-US" altLang="ko-KR" sz="2000" dirty="0" smtClean="0">
              <a:solidFill>
                <a:srgbClr val="FDFDFD"/>
              </a:solidFill>
              <a:ea typeface="210 OmniGothic 040"/>
            </a:endParaRPr>
          </a:p>
          <a:p>
            <a:pPr lvl="0" algn="r">
              <a:lnSpc>
                <a:spcPct val="99600"/>
              </a:lnSpc>
            </a:pPr>
            <a:endParaRPr lang="ko-KR" sz="2000" b="0" i="0" u="none" strike="noStrike" dirty="0">
              <a:solidFill>
                <a:srgbClr val="FDFDFD"/>
              </a:solidFill>
              <a:ea typeface="210 OmniGothic 040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13436600" y="8183282"/>
            <a:ext cx="4356100" cy="304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r>
              <a:rPr lang="en-US" altLang="ko-KR" sz="1700" dirty="0">
                <a:solidFill>
                  <a:srgbClr val="FDFDFD"/>
                </a:solidFill>
                <a:latin typeface="210 OmniGothic 030"/>
              </a:rPr>
              <a:t> </a:t>
            </a:r>
            <a:r>
              <a:rPr lang="en-US" altLang="ko-KR" sz="1700" dirty="0" smtClean="0">
                <a:solidFill>
                  <a:srgbClr val="FDFDFD"/>
                </a:solidFill>
                <a:latin typeface="210 OmniGothic 030"/>
              </a:rPr>
              <a:t>Frontend, </a:t>
            </a:r>
            <a:r>
              <a:rPr lang="ko-KR" altLang="en-US" sz="1700" dirty="0" smtClean="0">
                <a:solidFill>
                  <a:srgbClr val="FDFDFD"/>
                </a:solidFill>
                <a:latin typeface="210 OmniGothic 030"/>
              </a:rPr>
              <a:t>성능 테스터</a:t>
            </a:r>
            <a:endParaRPr lang="en-US" altLang="ko-KR" sz="1700" dirty="0">
              <a:solidFill>
                <a:srgbClr val="FDFDFD"/>
              </a:solidFill>
              <a:ea typeface="210 OmniGothic 030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15646400" y="7658100"/>
            <a:ext cx="1485900" cy="46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2600" dirty="0" err="1" smtClean="0">
                <a:solidFill>
                  <a:srgbClr val="FDFDFD"/>
                </a:solidFill>
                <a:ea typeface="210 OmniGothic 050"/>
              </a:rPr>
              <a:t>박영웅</a:t>
            </a:r>
            <a:endParaRPr lang="en-US" altLang="ko-KR" sz="2600" dirty="0" smtClean="0">
              <a:solidFill>
                <a:srgbClr val="FDFDFD"/>
              </a:solidFill>
              <a:ea typeface="210 OmniGothic 050"/>
            </a:endParaRPr>
          </a:p>
          <a:p>
            <a:pPr lvl="0" algn="l">
              <a:lnSpc>
                <a:spcPct val="99600"/>
              </a:lnSpc>
            </a:pPr>
            <a:endParaRPr lang="ko-KR" sz="2600" b="0" i="0" u="none" strike="noStrike" dirty="0">
              <a:solidFill>
                <a:srgbClr val="FDFDFD"/>
              </a:solidFill>
              <a:ea typeface="210 OmniGothic 050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13690600" y="8763000"/>
            <a:ext cx="3848100" cy="838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ctr">
              <a:lnSpc>
                <a:spcPct val="124499"/>
              </a:lnSpc>
              <a:buClr>
                <a:srgbClr val="FDFDFD"/>
              </a:buClr>
              <a:buFont typeface="Arial"/>
              <a:buChar char="●"/>
            </a:pPr>
            <a:r>
              <a:rPr lang="ko-KR" altLang="en-US" sz="1500" dirty="0" smtClean="0">
                <a:solidFill>
                  <a:srgbClr val="FDFDFD"/>
                </a:solidFill>
                <a:latin typeface="Pretendard Medium"/>
              </a:rPr>
              <a:t>테스트 케이스 설계 및 실행</a:t>
            </a:r>
            <a:endParaRPr lang="en-US" altLang="ko-KR" sz="1500" dirty="0">
              <a:solidFill>
                <a:srgbClr val="FDFDFD"/>
              </a:solidFill>
              <a:latin typeface="Pretendard Medium"/>
            </a:endParaRPr>
          </a:p>
          <a:p>
            <a:pPr marL="342900" lvl="0" indent="-342900" algn="ctr">
              <a:lnSpc>
                <a:spcPct val="124499"/>
              </a:lnSpc>
              <a:buClr>
                <a:srgbClr val="FDFDFD"/>
              </a:buClr>
              <a:buFont typeface="Arial"/>
              <a:buChar char="●"/>
            </a:pPr>
            <a:r>
              <a:rPr lang="ko-KR" altLang="en-US" sz="1500" b="0" i="0" u="none" strike="noStrike" dirty="0" smtClean="0">
                <a:solidFill>
                  <a:srgbClr val="FDFDFD"/>
                </a:solidFill>
                <a:ea typeface="Pretendard Medium"/>
              </a:rPr>
              <a:t>사용자 관점 검증</a:t>
            </a:r>
            <a:endParaRPr lang="en-US" altLang="ko-KR" sz="1500" b="0" i="0" u="none" strike="noStrike" dirty="0" smtClean="0">
              <a:solidFill>
                <a:srgbClr val="FDFDFD"/>
              </a:solidFill>
              <a:ea typeface="Pretendard Medium"/>
            </a:endParaRPr>
          </a:p>
          <a:p>
            <a:pPr marL="342900" lvl="0" indent="-342900" algn="ctr">
              <a:lnSpc>
                <a:spcPct val="124499"/>
              </a:lnSpc>
              <a:buClr>
                <a:srgbClr val="FDFDFD"/>
              </a:buClr>
              <a:buFont typeface="Arial"/>
              <a:buChar char="●"/>
            </a:pPr>
            <a:r>
              <a:rPr lang="ko-KR" altLang="en-US" sz="1500" dirty="0">
                <a:solidFill>
                  <a:srgbClr val="FDFDFD"/>
                </a:solidFill>
                <a:ea typeface="Pretendard Medium"/>
              </a:rPr>
              <a:t>시스템 설정 </a:t>
            </a:r>
            <a:r>
              <a:rPr lang="en-US" altLang="ko-KR" sz="1500" dirty="0">
                <a:solidFill>
                  <a:srgbClr val="FDFDFD"/>
                </a:solidFill>
                <a:ea typeface="Pretendard Medium"/>
              </a:rPr>
              <a:t>, </a:t>
            </a:r>
            <a:r>
              <a:rPr lang="ko-KR" altLang="en-US" sz="1500" dirty="0">
                <a:solidFill>
                  <a:srgbClr val="FDFDFD"/>
                </a:solidFill>
                <a:ea typeface="Pretendard Medium"/>
              </a:rPr>
              <a:t>보안 취약점 테스트 </a:t>
            </a:r>
            <a:endParaRPr lang="en-US" altLang="ko-KR" sz="1500" dirty="0">
              <a:solidFill>
                <a:srgbClr val="FDFDFD"/>
              </a:solidFill>
              <a:latin typeface="Pretendard Medium"/>
            </a:endParaRPr>
          </a:p>
          <a:p>
            <a:pPr marL="342900" lvl="0" indent="-342900" algn="ctr">
              <a:lnSpc>
                <a:spcPct val="124499"/>
              </a:lnSpc>
              <a:buClr>
                <a:srgbClr val="FDFDFD"/>
              </a:buClr>
              <a:buFont typeface="Arial"/>
              <a:buChar char="●"/>
            </a:pPr>
            <a:endParaRPr lang="en-US" sz="1500" b="0" i="0" u="none" strike="noStrike" dirty="0">
              <a:solidFill>
                <a:srgbClr val="FDFDFD"/>
              </a:solidFill>
              <a:latin typeface="Pretendard Medium"/>
            </a:endParaRPr>
          </a:p>
        </p:txBody>
      </p:sp>
      <p:pic>
        <p:nvPicPr>
          <p:cNvPr id="1028" name="Picture 4" descr="남자 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09700" y="3365500"/>
            <a:ext cx="3276600" cy="327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9040" y="8547100"/>
            <a:ext cx="3860800" cy="25400"/>
          </a:xfrm>
          <a:prstGeom prst="rect">
            <a:avLst/>
          </a:prstGeom>
        </p:spPr>
      </p:pic>
      <p:sp>
        <p:nvSpPr>
          <p:cNvPr id="33" name="TextBox 22"/>
          <p:cNvSpPr txBox="1"/>
          <p:nvPr/>
        </p:nvSpPr>
        <p:spPr>
          <a:xfrm>
            <a:off x="5454411" y="7734300"/>
            <a:ext cx="1117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99600"/>
              </a:lnSpc>
            </a:pPr>
            <a:r>
              <a:rPr lang="ko-KR" altLang="en-US" sz="2000" dirty="0" smtClean="0">
                <a:solidFill>
                  <a:srgbClr val="FDFDFD"/>
                </a:solidFill>
                <a:ea typeface="210 OmniGothic 040"/>
              </a:rPr>
              <a:t>팀원</a:t>
            </a:r>
            <a:endParaRPr lang="ko-KR" sz="2000" b="0" i="0" u="none" strike="noStrike" dirty="0">
              <a:solidFill>
                <a:srgbClr val="FDFDFD"/>
              </a:solidFill>
              <a:ea typeface="210 OmniGothic 040"/>
            </a:endParaRPr>
          </a:p>
        </p:txBody>
      </p:sp>
      <p:sp>
        <p:nvSpPr>
          <p:cNvPr id="34" name="TextBox 23"/>
          <p:cNvSpPr txBox="1"/>
          <p:nvPr/>
        </p:nvSpPr>
        <p:spPr>
          <a:xfrm>
            <a:off x="4697740" y="8128000"/>
            <a:ext cx="4356100" cy="304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r>
              <a:rPr lang="en-US" altLang="ko-KR" sz="2000" dirty="0" smtClean="0">
                <a:solidFill>
                  <a:srgbClr val="FDFDFD"/>
                </a:solidFill>
                <a:ea typeface="210 OmniGothic 030"/>
              </a:rPr>
              <a:t>Backend</a:t>
            </a:r>
            <a:r>
              <a:rPr lang="en-US" altLang="ko-KR" sz="1700" dirty="0" smtClean="0">
                <a:solidFill>
                  <a:srgbClr val="FDFDFD"/>
                </a:solidFill>
                <a:ea typeface="210 OmniGothic 030"/>
              </a:rPr>
              <a:t>,  </a:t>
            </a:r>
            <a:r>
              <a:rPr lang="ko-KR" altLang="en-US" sz="1700" dirty="0" smtClean="0">
                <a:solidFill>
                  <a:srgbClr val="FDFDFD"/>
                </a:solidFill>
                <a:ea typeface="210 OmniGothic 030"/>
              </a:rPr>
              <a:t>소프트웨어 </a:t>
            </a:r>
            <a:r>
              <a:rPr lang="ko-KR" altLang="en-US" sz="1700" dirty="0" err="1" smtClean="0">
                <a:solidFill>
                  <a:srgbClr val="FDFDFD"/>
                </a:solidFill>
                <a:ea typeface="210 OmniGothic 030"/>
              </a:rPr>
              <a:t>아키텍트</a:t>
            </a:r>
            <a:r>
              <a:rPr lang="ko-KR" altLang="en-US" sz="1700" dirty="0" smtClean="0">
                <a:solidFill>
                  <a:srgbClr val="FDFDFD"/>
                </a:solidFill>
                <a:ea typeface="210 OmniGothic 030"/>
              </a:rPr>
              <a:t> </a:t>
            </a:r>
            <a:endParaRPr lang="en-US" altLang="ko-KR" sz="1700" dirty="0" smtClean="0">
              <a:solidFill>
                <a:srgbClr val="FDFDFD"/>
              </a:solidFill>
              <a:ea typeface="210 OmniGothic 030"/>
            </a:endParaRPr>
          </a:p>
        </p:txBody>
      </p:sp>
      <p:sp>
        <p:nvSpPr>
          <p:cNvPr id="35" name="TextBox 24"/>
          <p:cNvSpPr txBox="1"/>
          <p:nvPr/>
        </p:nvSpPr>
        <p:spPr>
          <a:xfrm>
            <a:off x="6742440" y="7658100"/>
            <a:ext cx="1485900" cy="46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2600" dirty="0" err="1" smtClean="0">
                <a:solidFill>
                  <a:srgbClr val="FDFDFD"/>
                </a:solidFill>
                <a:ea typeface="210 OmniGothic 050"/>
              </a:rPr>
              <a:t>권민우</a:t>
            </a:r>
            <a:endParaRPr lang="ko-KR" sz="2600" b="0" i="0" u="none" strike="noStrike" dirty="0">
              <a:solidFill>
                <a:srgbClr val="FDFDFD"/>
              </a:solidFill>
              <a:ea typeface="210 OmniGothic 050"/>
            </a:endParaRPr>
          </a:p>
        </p:txBody>
      </p:sp>
      <p:sp>
        <p:nvSpPr>
          <p:cNvPr id="36" name="TextBox 25"/>
          <p:cNvSpPr txBox="1"/>
          <p:nvPr/>
        </p:nvSpPr>
        <p:spPr>
          <a:xfrm>
            <a:off x="4939040" y="8763000"/>
            <a:ext cx="3848100" cy="838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ctr">
              <a:lnSpc>
                <a:spcPct val="124499"/>
              </a:lnSpc>
              <a:buClr>
                <a:srgbClr val="FDFDFD"/>
              </a:buClr>
              <a:buFont typeface="Arial"/>
              <a:buChar char="●"/>
            </a:pPr>
            <a:r>
              <a:rPr lang="ko-KR" altLang="en-US" sz="1500" dirty="0" smtClean="0">
                <a:solidFill>
                  <a:srgbClr val="FDFDFD"/>
                </a:solidFill>
                <a:ea typeface="Pretendard Medium"/>
              </a:rPr>
              <a:t>서버</a:t>
            </a:r>
            <a:r>
              <a:rPr lang="en-US" altLang="ko-KR" sz="1500" dirty="0" smtClean="0">
                <a:solidFill>
                  <a:srgbClr val="FDFDFD"/>
                </a:solidFill>
                <a:ea typeface="Pretendard Medium"/>
              </a:rPr>
              <a:t> </a:t>
            </a:r>
            <a:r>
              <a:rPr lang="ko-KR" altLang="en-US" sz="1500" dirty="0" smtClean="0">
                <a:solidFill>
                  <a:srgbClr val="FDFDFD"/>
                </a:solidFill>
                <a:ea typeface="Pretendard Medium"/>
              </a:rPr>
              <a:t>운영체제 인프라 관리</a:t>
            </a:r>
            <a:endParaRPr lang="en-US" sz="1500" b="0" i="0" u="none" strike="noStrike" dirty="0" smtClean="0">
              <a:solidFill>
                <a:srgbClr val="FDFDFD"/>
              </a:solidFill>
              <a:latin typeface="Pretendard Medium"/>
            </a:endParaRPr>
          </a:p>
          <a:p>
            <a:pPr marL="342900" lvl="0" indent="-342900" algn="ctr">
              <a:lnSpc>
                <a:spcPct val="124499"/>
              </a:lnSpc>
              <a:buClr>
                <a:srgbClr val="FDFDFD"/>
              </a:buClr>
              <a:buFont typeface="Arial"/>
              <a:buChar char="●"/>
            </a:pPr>
            <a:r>
              <a:rPr lang="ko-KR" altLang="en-US" sz="1500" dirty="0" smtClean="0">
                <a:solidFill>
                  <a:srgbClr val="FDFDFD"/>
                </a:solidFill>
                <a:ea typeface="Pretendard Medium"/>
              </a:rPr>
              <a:t>기술 스택 설정 </a:t>
            </a:r>
            <a:endParaRPr lang="en-US" sz="1500" b="0" i="0" u="none" strike="noStrike" dirty="0" smtClean="0">
              <a:solidFill>
                <a:srgbClr val="FDFDFD"/>
              </a:solidFill>
              <a:latin typeface="Pretendard Medium"/>
            </a:endParaRPr>
          </a:p>
          <a:p>
            <a:pPr marL="342900" lvl="0" indent="-342900" algn="ctr">
              <a:lnSpc>
                <a:spcPct val="124499"/>
              </a:lnSpc>
              <a:buClr>
                <a:srgbClr val="FDFDFD"/>
              </a:buClr>
              <a:buFont typeface="Arial"/>
              <a:buChar char="●"/>
            </a:pPr>
            <a:r>
              <a:rPr lang="ko-KR" altLang="en-US" sz="1500" dirty="0" smtClean="0">
                <a:solidFill>
                  <a:srgbClr val="FDFDFD"/>
                </a:solidFill>
                <a:ea typeface="Pretendard Medium"/>
              </a:rPr>
              <a:t>시스템 설정 및 유지보수</a:t>
            </a:r>
            <a:r>
              <a:rPr lang="en-US" altLang="ko-KR" sz="1500" dirty="0" smtClean="0">
                <a:solidFill>
                  <a:srgbClr val="FDFDFD"/>
                </a:solidFill>
                <a:ea typeface="Pretendard Medium"/>
              </a:rPr>
              <a:t>, </a:t>
            </a:r>
            <a:r>
              <a:rPr lang="ko-KR" altLang="en-US" sz="1500" dirty="0" smtClean="0">
                <a:solidFill>
                  <a:srgbClr val="FDFDFD"/>
                </a:solidFill>
                <a:ea typeface="Pretendard Medium"/>
              </a:rPr>
              <a:t>보안</a:t>
            </a:r>
            <a:endParaRPr lang="en-US" sz="1500" b="0" i="0" u="none" strike="noStrike" dirty="0">
              <a:solidFill>
                <a:srgbClr val="FDFDFD"/>
              </a:solidFill>
              <a:latin typeface="Pretendard Medium"/>
            </a:endParaRPr>
          </a:p>
        </p:txBody>
      </p:sp>
      <p:pic>
        <p:nvPicPr>
          <p:cNvPr id="1030" name="Picture 6" descr="남자 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4188" y="3430903"/>
            <a:ext cx="3310895" cy="3310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모니터링 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3602973"/>
            <a:ext cx="304800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소셜 미디어 마케팅 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1604" y="3356714"/>
            <a:ext cx="3276600" cy="327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D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400" y="9906000"/>
            <a:ext cx="16192500" cy="12700"/>
          </a:xfrm>
          <a:prstGeom prst="rect">
            <a:avLst/>
          </a:prstGeom>
        </p:spPr>
      </p:pic>
      <p:graphicFrame>
        <p:nvGraphicFramePr>
          <p:cNvPr id="3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701005"/>
              </p:ext>
            </p:extLst>
          </p:nvPr>
        </p:nvGraphicFramePr>
        <p:xfrm>
          <a:off x="1066800" y="1752600"/>
          <a:ext cx="16078200" cy="7327837"/>
        </p:xfrm>
        <a:graphic>
          <a:graphicData uri="http://schemas.openxmlformats.org/drawingml/2006/table">
            <a:tbl>
              <a:tblPr/>
              <a:tblGrid>
                <a:gridCol w="2209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11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87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352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3114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3114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31140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5842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1600" b="0" i="0" u="none" strike="noStrike" dirty="0" err="1">
                          <a:solidFill>
                            <a:srgbClr val="FBF7F1"/>
                          </a:solidFill>
                          <a:ea typeface="210 OmniGothic 050"/>
                        </a:rPr>
                        <a:t>사업명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2C0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u="none" strike="noStrike" dirty="0" smtClean="0">
                          <a:solidFill>
                            <a:srgbClr val="FBF7F1"/>
                          </a:solidFill>
                          <a:ea typeface="210 OmniGothic 050"/>
                        </a:rPr>
                        <a:t>1.17-  1.20 </a:t>
                      </a:r>
                      <a:endParaRPr lang="en-US" altLang="ko-KR" sz="1600" dirty="0" smtClean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2C0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i="0" u="none" strike="noStrike" dirty="0" smtClean="0">
                        <a:solidFill>
                          <a:srgbClr val="FBF7F1"/>
                        </a:solidFill>
                        <a:ea typeface="210 OmniGothic 05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u="none" strike="noStrike" dirty="0" smtClean="0">
                          <a:solidFill>
                            <a:srgbClr val="FBF7F1"/>
                          </a:solidFill>
                          <a:ea typeface="210 OmniGothic 050"/>
                        </a:rPr>
                        <a:t>1.21-  1.23 </a:t>
                      </a:r>
                      <a:endParaRPr lang="en-US" altLang="ko-KR" sz="1600" dirty="0" smtClean="0"/>
                    </a:p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2C0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i="0" u="none" strike="noStrike" dirty="0" smtClean="0">
                        <a:solidFill>
                          <a:srgbClr val="FBF7F1"/>
                        </a:solidFill>
                        <a:ea typeface="210 OmniGothic 05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u="none" strike="noStrike" kern="1200" dirty="0" smtClean="0">
                          <a:solidFill>
                            <a:srgbClr val="FBF7F1"/>
                          </a:solidFill>
                          <a:latin typeface="+mn-lt"/>
                          <a:ea typeface="210 OmniGothic 050"/>
                          <a:cs typeface="+mn-cs"/>
                        </a:rPr>
                        <a:t>1.24-  1.31 </a:t>
                      </a:r>
                    </a:p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2C0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i="0" u="none" strike="noStrike" kern="1200" dirty="0" smtClean="0">
                        <a:solidFill>
                          <a:srgbClr val="FBF7F1"/>
                        </a:solidFill>
                        <a:latin typeface="+mn-lt"/>
                        <a:ea typeface="210 OmniGothic 050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u="none" strike="noStrike" kern="1200" dirty="0" smtClean="0">
                          <a:solidFill>
                            <a:srgbClr val="FBF7F1"/>
                          </a:solidFill>
                          <a:latin typeface="+mn-lt"/>
                          <a:ea typeface="210 OmniGothic 050"/>
                          <a:cs typeface="+mn-cs"/>
                        </a:rPr>
                        <a:t>1.28-  2.11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b="0" i="0" u="none" strike="noStrike" kern="1200" dirty="0">
                        <a:solidFill>
                          <a:srgbClr val="FBF7F1"/>
                        </a:solidFill>
                        <a:latin typeface="+mn-lt"/>
                        <a:ea typeface="210 OmniGothic 050"/>
                        <a:cs typeface="+mn-cs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2C0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u="none" strike="noStrike" dirty="0" smtClean="0">
                          <a:solidFill>
                            <a:srgbClr val="FBF7F1"/>
                          </a:solidFill>
                          <a:ea typeface="210 OmniGothic 050"/>
                        </a:rPr>
                        <a:t>2.11- 2.12</a:t>
                      </a:r>
                      <a:endParaRPr lang="en-US" altLang="ko-KR" sz="1600" dirty="0" smtClean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2C0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u="none" strike="noStrike" dirty="0" smtClean="0">
                          <a:solidFill>
                            <a:srgbClr val="FBF7F1"/>
                          </a:solidFill>
                          <a:ea typeface="210 OmniGothic 050"/>
                        </a:rPr>
                        <a:t>2.13- 2.16</a:t>
                      </a:r>
                      <a:endParaRPr lang="en-US" altLang="ko-KR" sz="1600" dirty="0" smtClean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2C0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0400">
                <a:tc rowSpan="2"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altLang="en-US" sz="1600" b="0" i="0" u="none" strike="noStrike" dirty="0" smtClean="0">
                          <a:solidFill>
                            <a:srgbClr val="FBF7F1"/>
                          </a:solidFill>
                          <a:ea typeface="210 OmniGothic 050"/>
                        </a:rPr>
                        <a:t>요구사항 분석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2C0C"/>
                    </a:solidFill>
                  </a:tcPr>
                </a:tc>
                <a:tc gridSpan="6"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0400">
                <a:tc vMerge="1"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2C0C"/>
                    </a:solidFill>
                  </a:tcPr>
                </a:tc>
                <a:tc gridSpan="6"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0400">
                <a:tc rowSpan="2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ko-KR" altLang="en-US" sz="1600" b="0" i="0" u="none" strike="noStrike" dirty="0" smtClean="0">
                          <a:solidFill>
                            <a:srgbClr val="FBF7F1"/>
                          </a:solidFill>
                          <a:ea typeface="210 OmniGothic 050"/>
                        </a:rPr>
                        <a:t>시스템 설계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2C0C"/>
                    </a:solidFill>
                  </a:tcPr>
                </a:tc>
                <a:tc gridSpan="6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60400">
                <a:tc v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2C0C"/>
                    </a:solidFill>
                  </a:tcPr>
                </a:tc>
                <a:tc gridSpan="6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60400">
                <a:tc rowSpan="2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ko-KR" altLang="en-US" sz="1600" b="0" i="0" u="none" strike="noStrike" dirty="0" smtClean="0">
                          <a:solidFill>
                            <a:srgbClr val="FBF7F1"/>
                          </a:solidFill>
                          <a:ea typeface="210 OmniGothic 050"/>
                        </a:rPr>
                        <a:t>구현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2C0C"/>
                    </a:solidFill>
                  </a:tcPr>
                </a:tc>
                <a:tc gridSpan="6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60400">
                <a:tc v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2C0C"/>
                    </a:solidFill>
                  </a:tcPr>
                </a:tc>
                <a:tc gridSpan="6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73100">
                <a:tc rowSpan="2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ko-KR" altLang="en-US" sz="1600" b="0" i="0" u="none" strike="noStrike" dirty="0" smtClean="0">
                          <a:solidFill>
                            <a:srgbClr val="FBF7F1"/>
                          </a:solidFill>
                          <a:ea typeface="210 OmniGothic 050"/>
                        </a:rPr>
                        <a:t>테스트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2C0C"/>
                    </a:solidFill>
                  </a:tcPr>
                </a:tc>
                <a:tc gridSpan="6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60400">
                <a:tc v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2C0C"/>
                    </a:solidFill>
                  </a:tcPr>
                </a:tc>
                <a:tc gridSpan="6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660400">
                <a:tc rowSpan="2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ko-KR" altLang="en-US" sz="1600" b="0" i="0" u="none" strike="noStrike" dirty="0" smtClean="0">
                          <a:solidFill>
                            <a:srgbClr val="FBF7F1"/>
                          </a:solidFill>
                          <a:ea typeface="210 OmniGothic 050"/>
                        </a:rPr>
                        <a:t>배포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2C0C"/>
                    </a:solidFill>
                  </a:tcPr>
                </a:tc>
                <a:tc gridSpan="6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660400">
                <a:tc v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2C0C"/>
                    </a:solidFill>
                  </a:tcPr>
                </a:tc>
                <a:tc gridSpan="6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05200" y="9271000"/>
            <a:ext cx="952500" cy="101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28600" y="9271000"/>
            <a:ext cx="952500" cy="101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9000" y="2538186"/>
            <a:ext cx="2197100" cy="317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60900" y="3235333"/>
            <a:ext cx="3378200" cy="317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00700" y="3822700"/>
            <a:ext cx="2197100" cy="3175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52920" y="4581044"/>
            <a:ext cx="2374900" cy="3175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96165" y="6593177"/>
            <a:ext cx="2438400" cy="3175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452970" y="7268092"/>
            <a:ext cx="3048000" cy="3175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442700" y="7903060"/>
            <a:ext cx="3429000" cy="3175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313229" y="8591518"/>
            <a:ext cx="3429000" cy="3175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1092200" y="990600"/>
            <a:ext cx="40132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000" b="0" i="0" u="none" strike="noStrike" dirty="0" smtClean="0">
                <a:solidFill>
                  <a:srgbClr val="A92C0C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01- 1 </a:t>
            </a:r>
            <a:r>
              <a:rPr lang="ko-KR" altLang="en-US" sz="2000" dirty="0" smtClean="0">
                <a:solidFill>
                  <a:srgbClr val="A92C0C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프로젝트 타임라인</a:t>
            </a:r>
            <a:endParaRPr lang="en-US" altLang="ko-KR" sz="2000" dirty="0" smtClean="0">
              <a:solidFill>
                <a:srgbClr val="A92C0C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lvl="0" algn="l">
              <a:lnSpc>
                <a:spcPct val="116199"/>
              </a:lnSpc>
            </a:pPr>
            <a:endParaRPr lang="ko-KR" sz="2000" b="0" i="0" u="none" strike="noStrike" dirty="0">
              <a:solidFill>
                <a:srgbClr val="A92C0C"/>
              </a:solidFill>
              <a:ea typeface="210 OmniGothic 050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7449800" y="9753600"/>
            <a:ext cx="2921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1600" b="0" i="0" u="none" strike="noStrike" dirty="0" smtClean="0">
                <a:solidFill>
                  <a:srgbClr val="A92C0C"/>
                </a:solidFill>
                <a:latin typeface="Roboto"/>
              </a:rPr>
              <a:t>02</a:t>
            </a:r>
            <a:endParaRPr lang="en-US" sz="1600" b="0" i="0" u="none" strike="noStrike" dirty="0">
              <a:solidFill>
                <a:srgbClr val="A92C0C"/>
              </a:solidFill>
              <a:latin typeface="Roboto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1645900" y="9207500"/>
            <a:ext cx="1447800" cy="254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ko-KR" sz="1400" b="0" i="0" u="none" strike="noStrike" dirty="0" smtClean="0">
                <a:solidFill>
                  <a:srgbClr val="676767"/>
                </a:solidFill>
                <a:ea typeface="210 OmniGothic 040"/>
              </a:rPr>
              <a:t>계획된</a:t>
            </a:r>
            <a:r>
              <a:rPr lang="en-US" altLang="ko-KR" sz="1400" dirty="0">
                <a:solidFill>
                  <a:srgbClr val="676767"/>
                </a:solidFill>
                <a:latin typeface="210 OmniGothic 040"/>
              </a:rPr>
              <a:t> </a:t>
            </a:r>
            <a:r>
              <a:rPr lang="ko-KR" altLang="en-US" sz="1400" dirty="0" smtClean="0">
                <a:solidFill>
                  <a:srgbClr val="676767"/>
                </a:solidFill>
                <a:latin typeface="210 OmniGothic 040"/>
              </a:rPr>
              <a:t>세부사항</a:t>
            </a:r>
            <a:endParaRPr lang="ko-KR" sz="1400" b="0" i="0" u="none" strike="noStrike" dirty="0">
              <a:solidFill>
                <a:srgbClr val="676767"/>
              </a:solidFill>
              <a:ea typeface="210 OmniGothic 040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4299293" y="9222795"/>
            <a:ext cx="2237014" cy="248557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ko-KR" altLang="en-US" sz="1200" dirty="0" smtClean="0">
                <a:solidFill>
                  <a:srgbClr val="676767"/>
                </a:solidFill>
                <a:ea typeface="210 OmniGothic 040"/>
              </a:rPr>
              <a:t>최종 산출 결과 보고서 제출  </a:t>
            </a:r>
            <a:endParaRPr lang="ko-KR" sz="1200" b="0" i="0" u="none" strike="noStrike" dirty="0">
              <a:solidFill>
                <a:srgbClr val="676767"/>
              </a:solidFill>
              <a:ea typeface="210 OmniGothic 040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3429000" y="2590800"/>
            <a:ext cx="2133600" cy="215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r>
              <a:rPr lang="ko-KR" altLang="en-US" sz="1200" dirty="0" smtClean="0">
                <a:solidFill>
                  <a:srgbClr val="FDFDFD"/>
                </a:solidFill>
                <a:ea typeface="210 OmniGothic 040"/>
              </a:rPr>
              <a:t>프로젝트  기획 보고서</a:t>
            </a:r>
            <a:endParaRPr lang="ko-KR" sz="1200" b="0" i="0" u="none" strike="noStrike" dirty="0">
              <a:solidFill>
                <a:srgbClr val="FDFDFD"/>
              </a:solidFill>
              <a:ea typeface="210 OmniGothic 040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4638220" y="3283928"/>
            <a:ext cx="3327400" cy="215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r>
              <a:rPr lang="ko-KR" altLang="en-US" sz="1200" dirty="0" smtClean="0">
                <a:solidFill>
                  <a:srgbClr val="FDFDFD"/>
                </a:solidFill>
                <a:ea typeface="210 OmniGothic 040"/>
              </a:rPr>
              <a:t>시스템 요구 정의서 </a:t>
            </a:r>
            <a:endParaRPr lang="ko-KR" sz="1200" b="0" i="0" u="none" strike="noStrike" dirty="0">
              <a:solidFill>
                <a:srgbClr val="FDFDFD"/>
              </a:solidFill>
              <a:ea typeface="210 OmniGothic 040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5626100" y="3886200"/>
            <a:ext cx="2133600" cy="215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r>
              <a:rPr lang="ko-KR" altLang="en-US" sz="1200" dirty="0" smtClean="0">
                <a:solidFill>
                  <a:srgbClr val="FDFDFD"/>
                </a:solidFill>
                <a:ea typeface="210 OmniGothic 040"/>
              </a:rPr>
              <a:t>요구사항 정의서 </a:t>
            </a:r>
            <a:endParaRPr lang="ko-KR" sz="1200" b="0" i="0" u="none" strike="noStrike" dirty="0">
              <a:solidFill>
                <a:srgbClr val="FDFDFD"/>
              </a:solidFill>
              <a:ea typeface="210 OmniGothic 040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7965620" y="4644544"/>
            <a:ext cx="2324100" cy="215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r>
              <a:rPr lang="ko-KR" altLang="en-US" sz="1200" dirty="0" smtClean="0">
                <a:solidFill>
                  <a:srgbClr val="FDFDFD"/>
                </a:solidFill>
                <a:ea typeface="210 OmniGothic 040"/>
              </a:rPr>
              <a:t>시스템 명세서 </a:t>
            </a:r>
            <a:endParaRPr lang="ko-KR" sz="1200" b="0" i="0" u="none" strike="noStrike" dirty="0">
              <a:solidFill>
                <a:srgbClr val="FDFDFD"/>
              </a:solidFill>
              <a:ea typeface="210 OmniGothic 040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8610600" y="5911849"/>
            <a:ext cx="2057400" cy="206829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r>
              <a:rPr lang="en-US" altLang="ko-KR" sz="1600" dirty="0" smtClean="0">
                <a:solidFill>
                  <a:srgbClr val="FDFDFD"/>
                </a:solidFill>
                <a:ea typeface="210 OmniGothic 040"/>
              </a:rPr>
              <a:t>RPA</a:t>
            </a:r>
            <a:r>
              <a:rPr lang="en-US" altLang="ko-KR" sz="1200" dirty="0" smtClean="0">
                <a:solidFill>
                  <a:srgbClr val="FDFDFD"/>
                </a:solidFill>
                <a:ea typeface="210 OmniGothic 040"/>
              </a:rPr>
              <a:t> </a:t>
            </a:r>
            <a:r>
              <a:rPr lang="ko-KR" altLang="en-US" sz="1200" dirty="0" smtClean="0">
                <a:solidFill>
                  <a:srgbClr val="FDFDFD"/>
                </a:solidFill>
                <a:ea typeface="210 OmniGothic 040"/>
              </a:rPr>
              <a:t>활용 데이터 수 문서 </a:t>
            </a:r>
            <a:endParaRPr lang="ko-KR" sz="1200" b="0" i="0" u="none" strike="noStrike" dirty="0">
              <a:solidFill>
                <a:srgbClr val="FDFDFD"/>
              </a:solidFill>
              <a:ea typeface="210 OmniGothic 040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9613900" y="6626820"/>
            <a:ext cx="2463800" cy="215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r>
              <a:rPr lang="en-US" altLang="ko-KR" sz="1200" dirty="0" smtClean="0">
                <a:solidFill>
                  <a:srgbClr val="FDFDFD"/>
                </a:solidFill>
                <a:ea typeface="210 OmniGothic 040"/>
              </a:rPr>
              <a:t>AWS </a:t>
            </a:r>
            <a:r>
              <a:rPr lang="ko-KR" altLang="en-US" sz="1200" dirty="0" smtClean="0">
                <a:solidFill>
                  <a:srgbClr val="FDFDFD"/>
                </a:solidFill>
                <a:ea typeface="210 OmniGothic 040"/>
              </a:rPr>
              <a:t>서비스</a:t>
            </a:r>
            <a:r>
              <a:rPr lang="en-US" altLang="ko-KR" sz="1200" dirty="0" smtClean="0">
                <a:solidFill>
                  <a:srgbClr val="FDFDFD"/>
                </a:solidFill>
                <a:ea typeface="210 OmniGothic 040"/>
              </a:rPr>
              <a:t> </a:t>
            </a:r>
            <a:r>
              <a:rPr lang="ko-KR" altLang="en-US" sz="1200" dirty="0" smtClean="0">
                <a:solidFill>
                  <a:srgbClr val="FDFDFD"/>
                </a:solidFill>
                <a:ea typeface="210 OmniGothic 040"/>
              </a:rPr>
              <a:t>문서  </a:t>
            </a:r>
            <a:r>
              <a:rPr lang="en-US" altLang="ko-KR" sz="1200" dirty="0" smtClean="0">
                <a:solidFill>
                  <a:srgbClr val="FDFDFD"/>
                </a:solidFill>
                <a:ea typeface="210 OmniGothic 040"/>
              </a:rPr>
              <a:t>API </a:t>
            </a:r>
            <a:r>
              <a:rPr lang="ko-KR" altLang="en-US" sz="1200" dirty="0" smtClean="0">
                <a:solidFill>
                  <a:srgbClr val="FDFDFD"/>
                </a:solidFill>
                <a:ea typeface="210 OmniGothic 040"/>
              </a:rPr>
              <a:t>활용 문서 </a:t>
            </a:r>
            <a:endParaRPr lang="ko-KR" sz="1200" b="0" i="0" u="none" strike="noStrike" dirty="0">
              <a:solidFill>
                <a:srgbClr val="FDFDFD"/>
              </a:solidFill>
              <a:ea typeface="210 OmniGothic 040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10427570" y="7316202"/>
            <a:ext cx="3073400" cy="215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r>
              <a:rPr lang="ko-KR" altLang="en-US" sz="1200" dirty="0" smtClean="0">
                <a:solidFill>
                  <a:srgbClr val="FDFDFD"/>
                </a:solidFill>
                <a:ea typeface="210 OmniGothic 040"/>
              </a:rPr>
              <a:t>단위 테스트 보고서  준비</a:t>
            </a:r>
            <a:endParaRPr lang="ko-KR" sz="1200" b="0" i="0" u="none" strike="noStrike" dirty="0">
              <a:solidFill>
                <a:srgbClr val="FDFDFD"/>
              </a:solidFill>
              <a:ea typeface="210 OmniGothic 040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11430000" y="7953860"/>
            <a:ext cx="3441700" cy="215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r>
              <a:rPr lang="ko-KR" altLang="en-US" sz="1200" dirty="0" smtClean="0">
                <a:solidFill>
                  <a:srgbClr val="FDFDFD"/>
                </a:solidFill>
                <a:ea typeface="210 OmniGothic 040"/>
              </a:rPr>
              <a:t>단위 테스트</a:t>
            </a:r>
            <a:r>
              <a:rPr lang="en-US" altLang="ko-KR" sz="1200" dirty="0" smtClean="0">
                <a:solidFill>
                  <a:srgbClr val="FDFDFD"/>
                </a:solidFill>
                <a:ea typeface="210 OmniGothic 040"/>
              </a:rPr>
              <a:t>, </a:t>
            </a:r>
            <a:r>
              <a:rPr lang="ko-KR" altLang="en-US" sz="1200" dirty="0" smtClean="0">
                <a:solidFill>
                  <a:srgbClr val="FDFDFD"/>
                </a:solidFill>
                <a:ea typeface="210 OmniGothic 040"/>
              </a:rPr>
              <a:t>통합</a:t>
            </a:r>
            <a:r>
              <a:rPr lang="en-US" altLang="ko-KR" sz="1200" dirty="0" smtClean="0">
                <a:solidFill>
                  <a:srgbClr val="FDFDFD"/>
                </a:solidFill>
                <a:ea typeface="210 OmniGothic 040"/>
              </a:rPr>
              <a:t>, </a:t>
            </a:r>
            <a:r>
              <a:rPr lang="ko-KR" altLang="en-US" sz="1200" dirty="0" smtClean="0">
                <a:solidFill>
                  <a:srgbClr val="FDFDFD"/>
                </a:solidFill>
                <a:ea typeface="210 OmniGothic 040"/>
              </a:rPr>
              <a:t>성능  보고서 제출</a:t>
            </a:r>
            <a:endParaRPr lang="ko-KR" sz="1200" b="0" i="0" u="none" strike="noStrike" dirty="0">
              <a:solidFill>
                <a:srgbClr val="FDFDFD"/>
              </a:solidFill>
              <a:ea typeface="210 OmniGothic 040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13300529" y="8639580"/>
            <a:ext cx="3441700" cy="215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algn="ctr">
              <a:lnSpc>
                <a:spcPct val="124499"/>
              </a:lnSpc>
            </a:pPr>
            <a:r>
              <a:rPr lang="ko-KR" altLang="en-US" sz="1200" dirty="0" smtClean="0">
                <a:solidFill>
                  <a:srgbClr val="FDFDFD"/>
                </a:solidFill>
                <a:ea typeface="210 OmniGothic 040"/>
              </a:rPr>
              <a:t> </a:t>
            </a:r>
            <a:r>
              <a:rPr lang="ko-KR" altLang="en-US" sz="1200" dirty="0">
                <a:solidFill>
                  <a:srgbClr val="FDFDFD"/>
                </a:solidFill>
                <a:ea typeface="210 OmniGothic 040"/>
              </a:rPr>
              <a:t>문서 </a:t>
            </a:r>
            <a:r>
              <a:rPr lang="ko-KR" altLang="en-US" sz="1200" dirty="0" smtClean="0">
                <a:solidFill>
                  <a:srgbClr val="FDFDFD"/>
                </a:solidFill>
                <a:ea typeface="210 OmniGothic 040"/>
              </a:rPr>
              <a:t>제출    </a:t>
            </a:r>
            <a:r>
              <a:rPr lang="en-US" altLang="ko-KR" sz="1200" dirty="0" smtClean="0">
                <a:solidFill>
                  <a:srgbClr val="FDFDFD"/>
                </a:solidFill>
                <a:ea typeface="210 OmniGothic 040"/>
              </a:rPr>
              <a:t> </a:t>
            </a:r>
            <a:r>
              <a:rPr lang="ko-KR" altLang="en-US" sz="1200" dirty="0" smtClean="0">
                <a:solidFill>
                  <a:srgbClr val="FDFDFD"/>
                </a:solidFill>
                <a:ea typeface="210 OmniGothic 040"/>
              </a:rPr>
              <a:t>프로젝트 수행 결과</a:t>
            </a:r>
            <a:endParaRPr lang="ko-KR" sz="1200" b="0" i="0" u="none" strike="noStrike" dirty="0">
              <a:solidFill>
                <a:srgbClr val="FDFDFD"/>
              </a:solidFill>
              <a:ea typeface="210 OmniGothic 040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1092200" y="584200"/>
            <a:ext cx="35433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1600" b="0" i="0" u="none" strike="noStrike">
                <a:solidFill>
                  <a:srgbClr val="A92C0C"/>
                </a:solidFill>
                <a:latin typeface="Roboto Light"/>
              </a:rPr>
              <a:t>Public Institution Business Plan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4109700" y="584200"/>
            <a:ext cx="30861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altLang="ko-KR" sz="1600" dirty="0">
                <a:solidFill>
                  <a:srgbClr val="A92C0C"/>
                </a:solidFill>
                <a:latin typeface="Roboto Light"/>
              </a:rPr>
              <a:t>AOR company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8216900" y="584200"/>
            <a:ext cx="18669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altLang="ko-KR" sz="1600" dirty="0">
                <a:solidFill>
                  <a:srgbClr val="A92C0C"/>
                </a:solidFill>
                <a:latin typeface="Roboto Medium"/>
              </a:rPr>
              <a:t>AOR</a:t>
            </a:r>
          </a:p>
        </p:txBody>
      </p:sp>
      <p:pic>
        <p:nvPicPr>
          <p:cNvPr id="34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27670" y="5937250"/>
            <a:ext cx="3445329" cy="347096"/>
          </a:xfrm>
          <a:prstGeom prst="rect">
            <a:avLst/>
          </a:prstGeom>
        </p:spPr>
      </p:pic>
      <p:sp>
        <p:nvSpPr>
          <p:cNvPr id="35" name="직사각형 34"/>
          <p:cNvSpPr/>
          <p:nvPr/>
        </p:nvSpPr>
        <p:spPr>
          <a:xfrm>
            <a:off x="9853761" y="5963259"/>
            <a:ext cx="2123209" cy="29668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lnSpc>
                <a:spcPct val="83000"/>
              </a:lnSpc>
              <a:defRPr/>
            </a:pPr>
            <a:r>
              <a:rPr lang="en-US" altLang="ko-KR" sz="1600" b="1" dirty="0">
                <a:solidFill>
                  <a:srgbClr val="FDFDFD"/>
                </a:solidFill>
                <a:ea typeface="210 OmniGothic 040"/>
              </a:rPr>
              <a:t>RPA</a:t>
            </a:r>
            <a:r>
              <a:rPr lang="en-US" altLang="ko-KR" sz="1200" b="1" dirty="0">
                <a:solidFill>
                  <a:srgbClr val="FDFDFD"/>
                </a:solidFill>
                <a:ea typeface="210 OmniGothic 040"/>
              </a:rPr>
              <a:t> </a:t>
            </a:r>
            <a:r>
              <a:rPr lang="en-US" altLang="ko-KR" sz="1200" b="1" dirty="0" smtClean="0">
                <a:solidFill>
                  <a:srgbClr val="FDFDFD"/>
                </a:solidFill>
                <a:ea typeface="210 OmniGothic 040"/>
              </a:rPr>
              <a:t> </a:t>
            </a:r>
            <a:r>
              <a:rPr lang="ko-KR" altLang="en-US" sz="1200" dirty="0" smtClean="0">
                <a:solidFill>
                  <a:srgbClr val="FDFDFD"/>
                </a:solidFill>
                <a:ea typeface="210 OmniGothic 040"/>
              </a:rPr>
              <a:t>활용 </a:t>
            </a:r>
            <a:r>
              <a:rPr lang="ko-KR" altLang="en-US" sz="1200" dirty="0">
                <a:solidFill>
                  <a:srgbClr val="FDFDFD"/>
                </a:solidFill>
                <a:ea typeface="210 OmniGothic 040"/>
              </a:rPr>
              <a:t>데이터 수집 문서 </a:t>
            </a:r>
            <a:endParaRPr lang="en-US" altLang="ko-KR" sz="1200" dirty="0"/>
          </a:p>
        </p:txBody>
      </p:sp>
      <p:pic>
        <p:nvPicPr>
          <p:cNvPr id="36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96100" y="5238751"/>
            <a:ext cx="4152900" cy="315684"/>
          </a:xfrm>
          <a:prstGeom prst="rect">
            <a:avLst/>
          </a:prstGeom>
        </p:spPr>
      </p:pic>
      <p:sp>
        <p:nvSpPr>
          <p:cNvPr id="24" name="TextBox 24"/>
          <p:cNvSpPr txBox="1"/>
          <p:nvPr/>
        </p:nvSpPr>
        <p:spPr>
          <a:xfrm>
            <a:off x="6976508" y="5283200"/>
            <a:ext cx="4072492" cy="223124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r>
              <a:rPr lang="ko-KR" altLang="en-US" sz="1200" dirty="0" smtClean="0">
                <a:solidFill>
                  <a:srgbClr val="FDFDFD"/>
                </a:solidFill>
                <a:ea typeface="210 OmniGothic 040"/>
              </a:rPr>
              <a:t>데이터 베이스 </a:t>
            </a:r>
            <a:r>
              <a:rPr lang="en-US" altLang="ko-KR" sz="1200" dirty="0" smtClean="0">
                <a:solidFill>
                  <a:srgbClr val="FDFDFD"/>
                </a:solidFill>
                <a:ea typeface="210 OmniGothic 040"/>
              </a:rPr>
              <a:t>, </a:t>
            </a:r>
            <a:r>
              <a:rPr lang="ko-KR" altLang="en-US" sz="1200" dirty="0" smtClean="0">
                <a:solidFill>
                  <a:srgbClr val="FDFDFD"/>
                </a:solidFill>
                <a:ea typeface="210 OmniGothic 040"/>
              </a:rPr>
              <a:t>사용자 인터페이스 </a:t>
            </a:r>
            <a:r>
              <a:rPr lang="en-US" altLang="ko-KR" sz="1200" dirty="0" smtClean="0">
                <a:solidFill>
                  <a:srgbClr val="FDFDFD"/>
                </a:solidFill>
                <a:ea typeface="210 OmniGothic 040"/>
              </a:rPr>
              <a:t>, </a:t>
            </a:r>
            <a:r>
              <a:rPr lang="ko-KR" altLang="en-US" sz="1200" dirty="0" err="1" smtClean="0">
                <a:solidFill>
                  <a:srgbClr val="FDFDFD"/>
                </a:solidFill>
                <a:ea typeface="210 OmniGothic 040"/>
              </a:rPr>
              <a:t>워크플로우</a:t>
            </a:r>
            <a:r>
              <a:rPr lang="ko-KR" altLang="en-US" sz="1200" dirty="0" smtClean="0">
                <a:solidFill>
                  <a:srgbClr val="FDFDFD"/>
                </a:solidFill>
                <a:ea typeface="210 OmniGothic 040"/>
              </a:rPr>
              <a:t> 설계 문서  </a:t>
            </a:r>
            <a:r>
              <a:rPr lang="ko-KR" altLang="en-US" sz="1200" dirty="0" smtClean="0">
                <a:solidFill>
                  <a:srgbClr val="FDFDFD"/>
                </a:solidFill>
                <a:ea typeface="210 OmniGothic 040"/>
              </a:rPr>
              <a:t> </a:t>
            </a:r>
            <a:endParaRPr lang="ko-KR" sz="1200" b="0" i="0" u="none" strike="noStrike" dirty="0">
              <a:solidFill>
                <a:srgbClr val="FDFDFD"/>
              </a:solidFill>
              <a:ea typeface="210 OmniGothic 040"/>
            </a:endParaRPr>
          </a:p>
        </p:txBody>
      </p:sp>
      <p:pic>
        <p:nvPicPr>
          <p:cNvPr id="37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49608" y="6626819"/>
            <a:ext cx="1964291" cy="283857"/>
          </a:xfrm>
          <a:prstGeom prst="rect">
            <a:avLst/>
          </a:prstGeom>
        </p:spPr>
      </p:pic>
      <p:sp>
        <p:nvSpPr>
          <p:cNvPr id="38" name="TextBox 24"/>
          <p:cNvSpPr txBox="1"/>
          <p:nvPr/>
        </p:nvSpPr>
        <p:spPr>
          <a:xfrm>
            <a:off x="7958653" y="6655347"/>
            <a:ext cx="1346200" cy="215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r>
              <a:rPr lang="en-US" altLang="ko-KR" sz="1200" dirty="0" smtClean="0">
                <a:solidFill>
                  <a:srgbClr val="FDFDFD"/>
                </a:solidFill>
                <a:ea typeface="210 OmniGothic 040"/>
              </a:rPr>
              <a:t>AWS </a:t>
            </a:r>
            <a:r>
              <a:rPr lang="ko-KR" altLang="en-US" sz="1200" dirty="0" smtClean="0">
                <a:solidFill>
                  <a:srgbClr val="FDFDFD"/>
                </a:solidFill>
                <a:ea typeface="210 OmniGothic 040"/>
              </a:rPr>
              <a:t>인프라</a:t>
            </a:r>
            <a:r>
              <a:rPr lang="en-US" altLang="ko-KR" sz="1200" dirty="0" smtClean="0">
                <a:solidFill>
                  <a:srgbClr val="FDFDFD"/>
                </a:solidFill>
                <a:ea typeface="210 OmniGothic 040"/>
              </a:rPr>
              <a:t> </a:t>
            </a:r>
            <a:r>
              <a:rPr lang="ko-KR" altLang="en-US" sz="1200" dirty="0" smtClean="0">
                <a:solidFill>
                  <a:srgbClr val="FDFDFD"/>
                </a:solidFill>
                <a:ea typeface="210 OmniGothic 040"/>
              </a:rPr>
              <a:t>설계 </a:t>
            </a:r>
            <a:endParaRPr lang="ko-KR" sz="1200" b="0" i="0" u="none" strike="noStrike" dirty="0">
              <a:solidFill>
                <a:srgbClr val="FDFDFD"/>
              </a:solidFill>
              <a:ea typeface="210 OmniGothic 04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7962901"/>
            <a:ext cx="7620000" cy="1981200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13" name="TextBox 13"/>
          <p:cNvSpPr txBox="1"/>
          <p:nvPr/>
        </p:nvSpPr>
        <p:spPr>
          <a:xfrm>
            <a:off x="1092200" y="8547100"/>
            <a:ext cx="158369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endParaRPr lang="en-US" altLang="ko-KR" sz="3000" dirty="0" smtClean="0">
              <a:solidFill>
                <a:srgbClr val="FFFFFF"/>
              </a:solidFill>
              <a:ea typeface="Pretendard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092200" y="584200"/>
            <a:ext cx="35433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1600" b="0" i="0" u="none" strike="noStrike">
                <a:solidFill>
                  <a:srgbClr val="A92C0C"/>
                </a:solidFill>
                <a:latin typeface="Roboto Light"/>
              </a:rPr>
              <a:t>Public Institution Business Plan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17500" y="977900"/>
            <a:ext cx="40132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altLang="ko-KR" sz="2000" dirty="0" smtClean="0">
                <a:solidFill>
                  <a:srgbClr val="A92C0C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01-2. </a:t>
            </a:r>
            <a:r>
              <a:rPr lang="ko-KR" altLang="en-US" sz="2000" dirty="0" smtClean="0">
                <a:solidFill>
                  <a:srgbClr val="A92C0C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시장조사 데이터 확보 및 벤치마킹 기업</a:t>
            </a:r>
            <a:endParaRPr lang="en-US" altLang="ko-KR" sz="2000" dirty="0" smtClean="0">
              <a:solidFill>
                <a:srgbClr val="A92C0C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lvl="0" algn="l">
              <a:lnSpc>
                <a:spcPct val="116199"/>
              </a:lnSpc>
            </a:pPr>
            <a:endParaRPr lang="ko-KR" sz="2000" b="0" i="0" u="none" strike="noStrike" dirty="0">
              <a:solidFill>
                <a:srgbClr val="A92C0C"/>
              </a:solidFill>
              <a:ea typeface="210 OmniGothic 050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4109700" y="584200"/>
            <a:ext cx="30861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altLang="ko-KR" sz="1600" dirty="0">
                <a:solidFill>
                  <a:srgbClr val="A92C0C"/>
                </a:solidFill>
                <a:latin typeface="Roboto Light"/>
              </a:rPr>
              <a:t>AOR company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216900" y="584200"/>
            <a:ext cx="18669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altLang="ko-KR" sz="1600" dirty="0">
                <a:solidFill>
                  <a:srgbClr val="A92C0C"/>
                </a:solidFill>
                <a:latin typeface="Roboto Medium"/>
              </a:rPr>
              <a:t>AOR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7132300" y="9753600"/>
            <a:ext cx="5842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1600" b="0" i="0" u="none" strike="noStrike" dirty="0" smtClean="0">
                <a:solidFill>
                  <a:srgbClr val="A92C0C"/>
                </a:solidFill>
                <a:latin typeface="Roboto"/>
              </a:rPr>
              <a:t>03</a:t>
            </a:r>
            <a:endParaRPr lang="en-US" sz="1600" b="0" i="0" u="none" strike="noStrike" dirty="0">
              <a:solidFill>
                <a:srgbClr val="A92C0C"/>
              </a:solidFill>
              <a:latin typeface="Roboto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2297905"/>
            <a:ext cx="2932215" cy="529139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18" name="TextBox 13"/>
          <p:cNvSpPr txBox="1"/>
          <p:nvPr/>
        </p:nvSpPr>
        <p:spPr>
          <a:xfrm>
            <a:off x="-317500" y="8086415"/>
            <a:ext cx="96266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algn="ctr">
              <a:lnSpc>
                <a:spcPct val="116199"/>
              </a:lnSpc>
            </a:pPr>
            <a:r>
              <a:rPr lang="ko-KR" altLang="en-US" sz="3200" b="1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캐치테이블</a:t>
            </a:r>
            <a:r>
              <a:rPr lang="ko-KR" altLang="en-US" sz="3200" b="1" dirty="0" smtClean="0">
                <a:solidFill>
                  <a:schemeClr val="bg1"/>
                </a:solidFill>
                <a:latin typeface="210 OmniGothic 050"/>
              </a:rPr>
              <a:t> </a:t>
            </a:r>
            <a:endParaRPr lang="en-US" altLang="ko-KR" sz="3200" b="1" dirty="0" smtClean="0">
              <a:solidFill>
                <a:schemeClr val="bg1"/>
              </a:solidFill>
              <a:latin typeface="210 OmniGothic 050"/>
            </a:endParaRPr>
          </a:p>
          <a:p>
            <a:pPr algn="ctr">
              <a:lnSpc>
                <a:spcPct val="116199"/>
              </a:lnSpc>
            </a:pPr>
            <a:endParaRPr lang="en-US" altLang="ko-KR" sz="1600" b="1" dirty="0" smtClean="0">
              <a:solidFill>
                <a:schemeClr val="bg1"/>
              </a:solidFill>
              <a:latin typeface="210 OmniGothic 050"/>
            </a:endParaRPr>
          </a:p>
          <a:p>
            <a:pPr algn="ctr">
              <a:lnSpc>
                <a:spcPct val="116199"/>
              </a:lnSpc>
            </a:pPr>
            <a:r>
              <a:rPr lang="ko-KR" altLang="en-US" sz="16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웹에서도 어플리케이션 화면 비율로 구현되어서 불편하지만 </a:t>
            </a:r>
            <a:endParaRPr lang="en-US" altLang="ko-KR" sz="16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ctr">
              <a:lnSpc>
                <a:spcPct val="116199"/>
              </a:lnSpc>
            </a:pPr>
            <a:r>
              <a:rPr lang="ko-KR" altLang="en-US" sz="16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테마 별 메뉴 구성과 </a:t>
            </a:r>
            <a:endParaRPr lang="en-US" altLang="ko-KR" sz="1600" b="1" dirty="0" smtClean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ctr">
              <a:lnSpc>
                <a:spcPct val="116199"/>
              </a:lnSpc>
            </a:pPr>
            <a:r>
              <a:rPr lang="ko-KR" altLang="en-US" sz="1600" b="1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시간예약</a:t>
            </a:r>
            <a:r>
              <a:rPr lang="ko-KR" altLang="en-US" sz="16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페이지 및 버튼이 사용자가 편리하게 구현되어 있는 웹 서비스 이다</a:t>
            </a:r>
            <a:r>
              <a:rPr lang="en-US" altLang="ko-KR" sz="16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.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1401" y="2223996"/>
            <a:ext cx="2779896" cy="543740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9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9100" y="7962901"/>
            <a:ext cx="7620000" cy="1981200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20" name="TextBox 13"/>
          <p:cNvSpPr txBox="1"/>
          <p:nvPr/>
        </p:nvSpPr>
        <p:spPr>
          <a:xfrm>
            <a:off x="8395570" y="8086415"/>
            <a:ext cx="96266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algn="ctr">
              <a:lnSpc>
                <a:spcPct val="116199"/>
              </a:lnSpc>
            </a:pPr>
            <a:r>
              <a:rPr lang="ko-KR" altLang="en-US" sz="32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배달의 민족 </a:t>
            </a:r>
            <a:endParaRPr lang="en-US" altLang="ko-KR" sz="3200" b="1" dirty="0" smtClean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ctr">
              <a:lnSpc>
                <a:spcPct val="116199"/>
              </a:lnSpc>
            </a:pPr>
            <a:r>
              <a:rPr lang="ko-KR" altLang="en-US" sz="16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웹에서 기업용 서비스를 </a:t>
            </a:r>
            <a:r>
              <a:rPr lang="en-US" altLang="ko-KR" sz="16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pc </a:t>
            </a:r>
            <a:r>
              <a:rPr lang="ko-KR" altLang="en-US" sz="16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웹 화면 구성에 맞게 구현 해놓아서 </a:t>
            </a:r>
            <a:endParaRPr lang="en-US" altLang="ko-KR" sz="1600" b="1" dirty="0" smtClean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ctr">
              <a:lnSpc>
                <a:spcPct val="116199"/>
              </a:lnSpc>
            </a:pPr>
            <a:r>
              <a:rPr lang="ko-KR" altLang="en-US" sz="16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벤치마킹 하기에 편리하다</a:t>
            </a:r>
            <a:r>
              <a:rPr lang="en-US" altLang="ko-KR" sz="16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. </a:t>
            </a:r>
          </a:p>
          <a:p>
            <a:pPr algn="ctr">
              <a:lnSpc>
                <a:spcPct val="116199"/>
              </a:lnSpc>
            </a:pPr>
            <a:r>
              <a:rPr lang="ko-KR" altLang="en-US" sz="16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그러나 구성적인 요소가 예약 페이지 라기 보다는 기업용 선물하기</a:t>
            </a:r>
            <a:r>
              <a:rPr lang="en-US" altLang="ko-KR" sz="16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, </a:t>
            </a:r>
          </a:p>
          <a:p>
            <a:pPr algn="ctr">
              <a:lnSpc>
                <a:spcPct val="116199"/>
              </a:lnSpc>
            </a:pPr>
            <a:r>
              <a:rPr lang="ko-KR" altLang="en-US" sz="16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쿠폰 구매 형식의 메뉴구성으로 관리자 위주로 구현되어 있는 웹 서비스 이다</a:t>
            </a:r>
            <a:r>
              <a:rPr lang="en-US" altLang="ko-KR" sz="16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.</a:t>
            </a: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38100" y="2002969"/>
            <a:ext cx="4394200" cy="226550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7377" y="1194349"/>
            <a:ext cx="4334962" cy="226550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2500" y="5356330"/>
            <a:ext cx="4546600" cy="223140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4245" y="3958542"/>
            <a:ext cx="4491348" cy="223140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571654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D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171700"/>
            <a:ext cx="4699000" cy="5562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7200" y="2171700"/>
            <a:ext cx="4699000" cy="5562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17400" y="2171700"/>
            <a:ext cx="4699000" cy="5562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600" y="8496300"/>
            <a:ext cx="16383000" cy="965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3300" y="7943850"/>
            <a:ext cx="1117600" cy="736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2095500"/>
            <a:ext cx="4699000" cy="2997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07200" y="2070100"/>
            <a:ext cx="4699000" cy="29972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30100" y="2070100"/>
            <a:ext cx="4699000" cy="29972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524000" y="5461000"/>
            <a:ext cx="4419600" cy="381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algn="ctr" fontAlgn="base">
              <a:lnSpc>
                <a:spcPct val="99600"/>
              </a:lnSpc>
            </a:pPr>
            <a:r>
              <a:rPr lang="ko-KR" altLang="en-US" sz="2100" dirty="0">
                <a:solidFill>
                  <a:srgbClr val="A92C0C"/>
                </a:solidFill>
                <a:ea typeface="210 OmniGothic 050"/>
              </a:rPr>
              <a:t>시스템 목적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112000" y="5461000"/>
            <a:ext cx="4076700" cy="381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altLang="en-US" sz="2100" dirty="0" smtClean="0">
                <a:solidFill>
                  <a:srgbClr val="A92C0C"/>
                </a:solidFill>
                <a:ea typeface="210 OmniGothic 050"/>
              </a:rPr>
              <a:t>사용자</a:t>
            </a:r>
            <a:endParaRPr lang="ko-KR" sz="2100" b="0" i="0" u="none" strike="noStrike" dirty="0">
              <a:solidFill>
                <a:srgbClr val="A92C0C"/>
              </a:solidFill>
              <a:ea typeface="210 OmniGothic 050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2509500" y="5461000"/>
            <a:ext cx="4140200" cy="381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altLang="en-US" sz="2100" dirty="0">
                <a:solidFill>
                  <a:srgbClr val="A92C0C"/>
                </a:solidFill>
                <a:ea typeface="210 OmniGothic 050"/>
              </a:rPr>
              <a:t>관리자</a:t>
            </a:r>
            <a:endParaRPr lang="ko-KR" sz="2100" dirty="0">
              <a:solidFill>
                <a:srgbClr val="A92C0C"/>
              </a:solidFill>
              <a:ea typeface="210 OmniGothic 050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4330700" y="8724900"/>
            <a:ext cx="96266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altLang="en-US" sz="3200" b="1" dirty="0" smtClean="0">
                <a:solidFill>
                  <a:schemeClr val="bg1"/>
                </a:solidFill>
                <a:latin typeface="210 OmniGothic 050"/>
              </a:rPr>
              <a:t>사용자와 관리자 기반의 흐름도 작성 </a:t>
            </a:r>
            <a:r>
              <a:rPr lang="en-US" altLang="ko-KR" sz="3200" b="1" dirty="0" smtClean="0">
                <a:solidFill>
                  <a:schemeClr val="bg1"/>
                </a:solidFill>
                <a:latin typeface="210 OmniGothic 050"/>
              </a:rPr>
              <a:t> </a:t>
            </a:r>
            <a:endParaRPr lang="ko-KR" altLang="ko-KR" sz="3200" b="1" dirty="0">
              <a:solidFill>
                <a:schemeClr val="bg1"/>
              </a:solidFill>
              <a:ea typeface="210 OmniGothic 050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092200" y="584200"/>
            <a:ext cx="35433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1600" b="0" i="0" u="none" strike="noStrike" dirty="0">
                <a:solidFill>
                  <a:srgbClr val="A92C0C"/>
                </a:solidFill>
                <a:latin typeface="Roboto Light"/>
              </a:rPr>
              <a:t>Public Institution Business Plan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92200" y="990600"/>
            <a:ext cx="5156200" cy="43815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000" dirty="0" smtClean="0">
                <a:solidFill>
                  <a:srgbClr val="A92C0C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02. </a:t>
            </a:r>
            <a:r>
              <a:rPr lang="ko-KR" altLang="en-US" sz="2000" dirty="0" smtClean="0">
                <a:solidFill>
                  <a:srgbClr val="A92C0C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알고리즘 설계서 </a:t>
            </a:r>
            <a:r>
              <a:rPr lang="en-US" altLang="ko-KR" sz="2000" dirty="0" smtClean="0">
                <a:solidFill>
                  <a:srgbClr val="A92C0C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: </a:t>
            </a:r>
            <a:r>
              <a:rPr lang="ko-KR" altLang="en-US" sz="2000" dirty="0" smtClean="0">
                <a:solidFill>
                  <a:srgbClr val="A92C0C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식당 예약 추천 시스템 </a:t>
            </a:r>
            <a:endParaRPr lang="ko-KR" sz="2000" dirty="0">
              <a:solidFill>
                <a:srgbClr val="A92C0C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4109700" y="584200"/>
            <a:ext cx="30861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altLang="ko-KR" sz="1600" dirty="0">
                <a:solidFill>
                  <a:srgbClr val="A92C0C"/>
                </a:solidFill>
                <a:latin typeface="Roboto Light"/>
              </a:rPr>
              <a:t>AOR company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216900" y="584200"/>
            <a:ext cx="2146300" cy="825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algn="ctr" fontAlgn="base">
              <a:lnSpc>
                <a:spcPct val="116199"/>
              </a:lnSpc>
            </a:pPr>
            <a:r>
              <a:rPr lang="ko-KR" altLang="en-US" sz="1600" dirty="0">
                <a:solidFill>
                  <a:srgbClr val="A92C0C"/>
                </a:solidFill>
                <a:latin typeface="Roboto Medium"/>
              </a:rPr>
              <a:t>기본 개요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765300" y="6178550"/>
            <a:ext cx="4178300" cy="45085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indent="-342900">
              <a:lnSpc>
                <a:spcPct val="99600"/>
              </a:lnSpc>
              <a:buClr>
                <a:srgbClr val="353535"/>
              </a:buClr>
              <a:buFont typeface="Arial"/>
              <a:buChar char="●"/>
            </a:pPr>
            <a:r>
              <a:rPr lang="ko-KR" altLang="en-US" sz="1500" dirty="0" smtClean="0">
                <a:solidFill>
                  <a:srgbClr val="353535"/>
                </a:solidFill>
                <a:ea typeface="Pretendard Regular"/>
              </a:rPr>
              <a:t>사용자가 손쉽게 식당을 예약하고  테마 별 맛집을 찾아서 커뮤니티를 이용 할 수 있는 웹 개발 </a:t>
            </a:r>
            <a:endParaRPr lang="en-US" sz="1500" b="0" i="0" u="none" strike="noStrike" dirty="0">
              <a:solidFill>
                <a:srgbClr val="353535"/>
              </a:solidFill>
              <a:latin typeface="Pretendard Regular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765300" y="7188200"/>
            <a:ext cx="4178300" cy="266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indent="-342900">
              <a:lnSpc>
                <a:spcPct val="99600"/>
              </a:lnSpc>
              <a:buClr>
                <a:srgbClr val="353535"/>
              </a:buClr>
              <a:buFont typeface="Arial"/>
              <a:buChar char="●"/>
            </a:pPr>
            <a:r>
              <a:rPr lang="ko-KR" altLang="en-US" sz="1500" dirty="0">
                <a:solidFill>
                  <a:srgbClr val="353535"/>
                </a:solidFill>
                <a:ea typeface="Pretendard Regular"/>
              </a:rPr>
              <a:t>예약 </a:t>
            </a:r>
            <a:r>
              <a:rPr lang="ko-KR" altLang="en-US" sz="1500" dirty="0">
                <a:solidFill>
                  <a:srgbClr val="353535"/>
                </a:solidFill>
                <a:ea typeface="Pretendard Regular"/>
              </a:rPr>
              <a:t>관리</a:t>
            </a:r>
            <a:r>
              <a:rPr lang="en-US" altLang="ko-KR" sz="1500" dirty="0">
                <a:solidFill>
                  <a:srgbClr val="353535"/>
                </a:solidFill>
                <a:ea typeface="Pretendard Regular"/>
              </a:rPr>
              <a:t>, </a:t>
            </a:r>
            <a:r>
              <a:rPr lang="en-US" altLang="ko-KR" sz="1500" dirty="0" err="1">
                <a:solidFill>
                  <a:srgbClr val="353535"/>
                </a:solidFill>
                <a:ea typeface="Pretendard Regular"/>
              </a:rPr>
              <a:t>결제</a:t>
            </a:r>
            <a:r>
              <a:rPr lang="en-US" altLang="ko-KR" sz="1500" dirty="0">
                <a:solidFill>
                  <a:srgbClr val="353535"/>
                </a:solidFill>
                <a:ea typeface="Pretendard Regular"/>
              </a:rPr>
              <a:t> </a:t>
            </a:r>
            <a:r>
              <a:rPr lang="en-US" altLang="ko-KR" sz="1500" dirty="0" err="1">
                <a:solidFill>
                  <a:srgbClr val="353535"/>
                </a:solidFill>
                <a:ea typeface="Pretendard Regular"/>
              </a:rPr>
              <a:t>처리</a:t>
            </a:r>
            <a:r>
              <a:rPr lang="en-US" altLang="ko-KR" sz="1500" dirty="0">
                <a:solidFill>
                  <a:srgbClr val="353535"/>
                </a:solidFill>
                <a:ea typeface="Pretendard Regular"/>
              </a:rPr>
              <a:t>, </a:t>
            </a:r>
            <a:r>
              <a:rPr lang="ko-KR" altLang="en-US" sz="1500" dirty="0">
                <a:solidFill>
                  <a:srgbClr val="353535"/>
                </a:solidFill>
                <a:ea typeface="Pretendard Regular"/>
              </a:rPr>
              <a:t>알림 </a:t>
            </a:r>
            <a:r>
              <a:rPr lang="ko-KR" altLang="en-US" sz="1500" dirty="0" smtClean="0">
                <a:solidFill>
                  <a:srgbClr val="353535"/>
                </a:solidFill>
                <a:ea typeface="Pretendard Regular"/>
              </a:rPr>
              <a:t>시스템</a:t>
            </a:r>
            <a:endParaRPr lang="en-US" altLang="ko-KR" dirty="0"/>
          </a:p>
          <a:p>
            <a:pPr marL="342900" indent="-342900">
              <a:lnSpc>
                <a:spcPct val="99600"/>
              </a:lnSpc>
              <a:buClr>
                <a:srgbClr val="353535"/>
              </a:buClr>
              <a:buFont typeface="Arial"/>
              <a:buChar char="●"/>
            </a:pPr>
            <a:endParaRPr lang="ko-KR" altLang="en-US" dirty="0"/>
          </a:p>
          <a:p>
            <a:pPr marL="342900" lvl="0" indent="-342900" algn="l">
              <a:lnSpc>
                <a:spcPct val="99600"/>
              </a:lnSpc>
              <a:buClr>
                <a:srgbClr val="353535"/>
              </a:buClr>
              <a:buFont typeface="Arial"/>
              <a:buChar char="●"/>
            </a:pPr>
            <a:endParaRPr lang="en-US" sz="1500" b="0" i="0" u="none" strike="noStrike" dirty="0">
              <a:solidFill>
                <a:srgbClr val="353535"/>
              </a:solidFill>
              <a:latin typeface="Pretendard Regular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7175500" y="6096000"/>
            <a:ext cx="4013200" cy="266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>
              <a:lnSpc>
                <a:spcPct val="99600"/>
              </a:lnSpc>
              <a:buClr>
                <a:srgbClr val="353535"/>
              </a:buClr>
              <a:buFont typeface="Arial"/>
              <a:buChar char="●"/>
            </a:pPr>
            <a:r>
              <a:rPr lang="ko-KR" altLang="en-US" sz="1500" dirty="0">
                <a:solidFill>
                  <a:srgbClr val="353535"/>
                </a:solidFill>
                <a:ea typeface="Pretendard Regular"/>
              </a:rPr>
              <a:t>사용자가 예약 가능한 날짜와 시간을 확인</a:t>
            </a:r>
            <a:r>
              <a:rPr lang="en-US" altLang="ko-KR" sz="1500" dirty="0">
                <a:solidFill>
                  <a:srgbClr val="353535"/>
                </a:solidFill>
                <a:ea typeface="Pretendard Regular"/>
              </a:rPr>
              <a:t>.</a:t>
            </a:r>
            <a:endParaRPr lang="en-US" sz="1500" dirty="0">
              <a:solidFill>
                <a:srgbClr val="353535"/>
              </a:solidFill>
              <a:ea typeface="Pretendard Regular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7175500" y="6527800"/>
            <a:ext cx="4013200" cy="266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indent="-342900">
              <a:lnSpc>
                <a:spcPct val="99600"/>
              </a:lnSpc>
              <a:buClr>
                <a:srgbClr val="353535"/>
              </a:buClr>
              <a:buFont typeface="Arial"/>
              <a:buChar char="●"/>
            </a:pPr>
            <a:r>
              <a:rPr lang="ko-KR" altLang="en-US" sz="1500" dirty="0">
                <a:solidFill>
                  <a:srgbClr val="353535"/>
                </a:solidFill>
                <a:ea typeface="Pretendard Regular"/>
              </a:rPr>
              <a:t>예약 신청 및 취소</a:t>
            </a:r>
            <a:endParaRPr lang="en-US" sz="1500" dirty="0">
              <a:solidFill>
                <a:srgbClr val="353535"/>
              </a:solidFill>
              <a:ea typeface="Pretendard Regular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7175500" y="6959600"/>
            <a:ext cx="4013200" cy="266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>
              <a:lnSpc>
                <a:spcPct val="99600"/>
              </a:lnSpc>
              <a:buClr>
                <a:srgbClr val="353535"/>
              </a:buClr>
              <a:buFont typeface="Arial"/>
              <a:buChar char="●"/>
            </a:pPr>
            <a:r>
              <a:rPr lang="ko-KR" altLang="en-US" sz="1500" dirty="0">
                <a:solidFill>
                  <a:srgbClr val="353535"/>
                </a:solidFill>
                <a:ea typeface="Pretendard Regular"/>
              </a:rPr>
              <a:t>예약 상태 </a:t>
            </a:r>
            <a:r>
              <a:rPr lang="ko-KR" altLang="en-US" sz="1500" dirty="0">
                <a:solidFill>
                  <a:srgbClr val="353535"/>
                </a:solidFill>
                <a:ea typeface="Pretendard Regular"/>
              </a:rPr>
              <a:t>확인</a:t>
            </a:r>
            <a:endParaRPr lang="en-US" sz="1500" dirty="0">
              <a:solidFill>
                <a:srgbClr val="353535"/>
              </a:solidFill>
              <a:ea typeface="Pretendard Regular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12623800" y="6096000"/>
            <a:ext cx="4038600" cy="266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>
              <a:lnSpc>
                <a:spcPct val="99600"/>
              </a:lnSpc>
              <a:buClr>
                <a:srgbClr val="353535"/>
              </a:buClr>
              <a:buFont typeface="Arial"/>
              <a:buChar char="●"/>
            </a:pPr>
            <a:r>
              <a:rPr lang="ko-KR" altLang="en-US" sz="1500" dirty="0">
                <a:solidFill>
                  <a:srgbClr val="353535"/>
                </a:solidFill>
                <a:ea typeface="Pretendard Regular"/>
              </a:rPr>
              <a:t>테이블 정보 관리 </a:t>
            </a:r>
            <a:r>
              <a:rPr lang="en-US" altLang="ko-KR" sz="1500" dirty="0">
                <a:solidFill>
                  <a:srgbClr val="353535"/>
                </a:solidFill>
                <a:ea typeface="Pretendard Regular"/>
              </a:rPr>
              <a:t>(</a:t>
            </a:r>
            <a:r>
              <a:rPr lang="ko-KR" altLang="en-US" sz="1500" dirty="0">
                <a:solidFill>
                  <a:srgbClr val="353535"/>
                </a:solidFill>
                <a:ea typeface="Pretendard Regular"/>
              </a:rPr>
              <a:t>테이블 수</a:t>
            </a:r>
            <a:r>
              <a:rPr lang="en-US" altLang="ko-KR" sz="1500" dirty="0">
                <a:solidFill>
                  <a:srgbClr val="353535"/>
                </a:solidFill>
                <a:ea typeface="Pretendard Regular"/>
              </a:rPr>
              <a:t>, </a:t>
            </a:r>
            <a:r>
              <a:rPr lang="ko-KR" altLang="en-US" sz="1500" dirty="0">
                <a:solidFill>
                  <a:srgbClr val="353535"/>
                </a:solidFill>
                <a:ea typeface="Pretendard Regular"/>
              </a:rPr>
              <a:t>크기</a:t>
            </a:r>
            <a:r>
              <a:rPr lang="en-US" altLang="ko-KR" sz="1500" dirty="0">
                <a:solidFill>
                  <a:srgbClr val="353535"/>
                </a:solidFill>
                <a:ea typeface="Pretendard Regular"/>
              </a:rPr>
              <a:t>)</a:t>
            </a:r>
            <a:endParaRPr lang="en-US" sz="1500" dirty="0">
              <a:solidFill>
                <a:srgbClr val="353535"/>
              </a:solidFill>
              <a:ea typeface="Pretendard Regular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12623800" y="6527800"/>
            <a:ext cx="4038600" cy="266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>
              <a:lnSpc>
                <a:spcPct val="99600"/>
              </a:lnSpc>
              <a:buClr>
                <a:srgbClr val="353535"/>
              </a:buClr>
              <a:buFont typeface="Arial"/>
              <a:buChar char="●"/>
            </a:pPr>
            <a:r>
              <a:rPr lang="ko-KR" altLang="en-US" sz="1500" dirty="0">
                <a:solidFill>
                  <a:srgbClr val="353535"/>
                </a:solidFill>
                <a:ea typeface="Pretendard Regular"/>
              </a:rPr>
              <a:t>예약 내역 확인 및 </a:t>
            </a:r>
            <a:r>
              <a:rPr lang="ko-KR" altLang="en-US" sz="1500" dirty="0" smtClean="0">
                <a:solidFill>
                  <a:srgbClr val="353535"/>
                </a:solidFill>
                <a:ea typeface="Pretendard Regular"/>
              </a:rPr>
              <a:t>변경</a:t>
            </a:r>
            <a:r>
              <a:rPr lang="en-US" altLang="ko-KR" sz="1500" dirty="0" smtClean="0">
                <a:solidFill>
                  <a:srgbClr val="353535"/>
                </a:solidFill>
                <a:ea typeface="Pretendard Regular"/>
              </a:rPr>
              <a:t>	</a:t>
            </a:r>
            <a:endParaRPr lang="en-US" sz="1500" dirty="0">
              <a:solidFill>
                <a:srgbClr val="353535"/>
              </a:solidFill>
              <a:ea typeface="Pretendard Regular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12623800" y="6959600"/>
            <a:ext cx="4038600" cy="266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>
              <a:lnSpc>
                <a:spcPct val="99600"/>
              </a:lnSpc>
              <a:buClr>
                <a:srgbClr val="353535"/>
              </a:buClr>
              <a:buFont typeface="Arial"/>
              <a:buChar char="●"/>
            </a:pPr>
            <a:r>
              <a:rPr lang="ko-KR" altLang="en-US" sz="1500" dirty="0" smtClean="0">
                <a:solidFill>
                  <a:srgbClr val="353535"/>
                </a:solidFill>
                <a:ea typeface="Pretendard Regular"/>
              </a:rPr>
              <a:t>특정 날짜와 시간의 예약 상태 조회</a:t>
            </a:r>
            <a:endParaRPr lang="en-US" sz="1500" dirty="0">
              <a:solidFill>
                <a:srgbClr val="353535"/>
              </a:solidFill>
              <a:ea typeface="Pretendard Regular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17132300" y="9753600"/>
            <a:ext cx="5842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1600" b="0" i="0" u="none" strike="noStrike" dirty="0" smtClean="0">
                <a:solidFill>
                  <a:srgbClr val="A92C0C"/>
                </a:solidFill>
                <a:latin typeface="Roboto"/>
              </a:rPr>
              <a:t>04</a:t>
            </a:r>
            <a:endParaRPr lang="en-US" sz="1600" b="0" i="0" u="none" strike="noStrike" dirty="0">
              <a:solidFill>
                <a:srgbClr val="A92C0C"/>
              </a:solidFill>
              <a:latin typeface="Roboto"/>
            </a:endParaRPr>
          </a:p>
        </p:txBody>
      </p:sp>
      <p:sp>
        <p:nvSpPr>
          <p:cNvPr id="30" name="TextBox 20"/>
          <p:cNvSpPr txBox="1"/>
          <p:nvPr/>
        </p:nvSpPr>
        <p:spPr>
          <a:xfrm>
            <a:off x="1765300" y="6794500"/>
            <a:ext cx="4178300" cy="266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indent="-342900" fontAlgn="base">
              <a:lnSpc>
                <a:spcPct val="99600"/>
              </a:lnSpc>
              <a:buClr>
                <a:srgbClr val="353535"/>
              </a:buClr>
              <a:buFont typeface="Arial"/>
              <a:buChar char="●"/>
            </a:pPr>
            <a:r>
              <a:rPr lang="ko-KR" altLang="en-US" sz="1500" dirty="0">
                <a:solidFill>
                  <a:srgbClr val="353535"/>
                </a:solidFill>
                <a:ea typeface="Pretendard Regular"/>
              </a:rPr>
              <a:t>식당 검색 및 </a:t>
            </a:r>
            <a:r>
              <a:rPr lang="ko-KR" altLang="en-US" sz="1500" dirty="0" smtClean="0">
                <a:solidFill>
                  <a:srgbClr val="353535"/>
                </a:solidFill>
                <a:ea typeface="Pretendard Regular"/>
              </a:rPr>
              <a:t>추천</a:t>
            </a:r>
            <a:r>
              <a:rPr lang="en-US" altLang="ko-KR" sz="1500" dirty="0">
                <a:solidFill>
                  <a:srgbClr val="353535"/>
                </a:solidFill>
                <a:ea typeface="Pretendard Regular"/>
              </a:rPr>
              <a:t> </a:t>
            </a:r>
            <a:r>
              <a:rPr lang="en-US" altLang="ko-KR" sz="1500" dirty="0" smtClean="0">
                <a:solidFill>
                  <a:srgbClr val="353535"/>
                </a:solidFill>
                <a:ea typeface="Pretendard Regular"/>
              </a:rPr>
              <a:t> </a:t>
            </a:r>
            <a:r>
              <a:rPr lang="ko-KR" altLang="en-US" sz="1500" dirty="0">
                <a:solidFill>
                  <a:srgbClr val="353535"/>
                </a:solidFill>
                <a:ea typeface="Pretendard Regular"/>
              </a:rPr>
              <a:t>사용자 관리</a:t>
            </a:r>
            <a:r>
              <a:rPr lang="en-US" altLang="ko-KR" sz="1500" dirty="0">
                <a:solidFill>
                  <a:srgbClr val="353535"/>
                </a:solidFill>
                <a:ea typeface="Pretendard Regular"/>
              </a:rPr>
              <a:t>, </a:t>
            </a:r>
            <a:r>
              <a:rPr lang="ko-KR" altLang="en-US" sz="1500" dirty="0">
                <a:solidFill>
                  <a:srgbClr val="353535"/>
                </a:solidFill>
                <a:ea typeface="Pretendard Regular"/>
              </a:rPr>
              <a:t>관리자 관리</a:t>
            </a:r>
            <a:endParaRPr lang="ko-KR" altLang="en-US" sz="1500" dirty="0">
              <a:solidFill>
                <a:srgbClr val="353535"/>
              </a:solidFill>
              <a:ea typeface="Pretendard Regular"/>
            </a:endParaRPr>
          </a:p>
          <a:p>
            <a:pPr marL="342900" indent="-342900">
              <a:lnSpc>
                <a:spcPct val="99600"/>
              </a:lnSpc>
              <a:buClr>
                <a:srgbClr val="353535"/>
              </a:buClr>
              <a:buFont typeface="Arial"/>
              <a:buChar char="●"/>
            </a:pPr>
            <a:endParaRPr lang="ko-KR" altLang="en-US" dirty="0"/>
          </a:p>
          <a:p>
            <a:pPr marL="342900" lvl="0" indent="-342900" algn="l">
              <a:lnSpc>
                <a:spcPct val="99600"/>
              </a:lnSpc>
              <a:buClr>
                <a:srgbClr val="353535"/>
              </a:buClr>
              <a:buFont typeface="Arial"/>
              <a:buChar char="●"/>
            </a:pPr>
            <a:endParaRPr lang="en-US" sz="1500" b="0" i="0" u="none" strike="noStrike" dirty="0">
              <a:solidFill>
                <a:srgbClr val="353535"/>
              </a:solidFill>
              <a:latin typeface="Pretendard Regular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D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1943100"/>
            <a:ext cx="14782800" cy="5791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940" y="8496300"/>
            <a:ext cx="16383000" cy="9652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092200" y="8547100"/>
            <a:ext cx="158369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endParaRPr lang="en-US" altLang="ko-KR" sz="3000" dirty="0" smtClean="0">
              <a:solidFill>
                <a:srgbClr val="FFFFFF"/>
              </a:solidFill>
              <a:ea typeface="Pretendard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092200" y="584200"/>
            <a:ext cx="35433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1600" b="0" i="0" u="none" strike="noStrike">
                <a:solidFill>
                  <a:srgbClr val="A92C0C"/>
                </a:solidFill>
                <a:latin typeface="Roboto Light"/>
              </a:rPr>
              <a:t>Public Institution Business Plan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92200" y="990600"/>
            <a:ext cx="40132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000" b="0" i="0" u="none" strike="noStrike" dirty="0" smtClean="0">
                <a:solidFill>
                  <a:srgbClr val="A92C0C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02-1. </a:t>
            </a:r>
            <a:r>
              <a:rPr lang="ko-KR" altLang="en-US" sz="2000" dirty="0" err="1" smtClean="0">
                <a:solidFill>
                  <a:srgbClr val="A92C0C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유즈케이스</a:t>
            </a:r>
            <a:r>
              <a:rPr lang="en-US" sz="2000" dirty="0" smtClean="0">
                <a:solidFill>
                  <a:srgbClr val="A92C0C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2000" dirty="0" smtClean="0">
                <a:solidFill>
                  <a:srgbClr val="A92C0C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다이어그램</a:t>
            </a:r>
            <a:endParaRPr lang="en-US" altLang="ko-KR" sz="2000" dirty="0" smtClean="0">
              <a:solidFill>
                <a:srgbClr val="A92C0C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lvl="0" algn="l">
              <a:lnSpc>
                <a:spcPct val="116199"/>
              </a:lnSpc>
            </a:pPr>
            <a:endParaRPr lang="ko-KR" sz="2000" b="0" i="0" u="none" strike="noStrike" dirty="0">
              <a:solidFill>
                <a:srgbClr val="A92C0C"/>
              </a:solidFill>
              <a:ea typeface="210 OmniGothic 050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4109700" y="584200"/>
            <a:ext cx="30861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altLang="ko-KR" sz="1600" dirty="0">
                <a:solidFill>
                  <a:srgbClr val="A92C0C"/>
                </a:solidFill>
                <a:latin typeface="Roboto Light"/>
              </a:rPr>
              <a:t>AOR company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216900" y="584200"/>
            <a:ext cx="18669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altLang="ko-KR" sz="1600" dirty="0">
                <a:solidFill>
                  <a:srgbClr val="A92C0C"/>
                </a:solidFill>
                <a:latin typeface="Roboto Medium"/>
              </a:rPr>
              <a:t>AOR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7132300" y="9753600"/>
            <a:ext cx="5842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1600" b="0" i="0" u="none" strike="noStrike" dirty="0" smtClean="0">
                <a:solidFill>
                  <a:srgbClr val="A92C0C"/>
                </a:solidFill>
                <a:latin typeface="Roboto"/>
              </a:rPr>
              <a:t>05</a:t>
            </a:r>
          </a:p>
          <a:p>
            <a:pPr lvl="0" algn="r">
              <a:lnSpc>
                <a:spcPct val="116199"/>
              </a:lnSpc>
            </a:pPr>
            <a:endParaRPr lang="en-US" sz="1600" b="0" i="0" u="none" strike="noStrike" dirty="0">
              <a:solidFill>
                <a:srgbClr val="A92C0C"/>
              </a:solidFill>
              <a:latin typeface="Roboto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8"/>
          <a:stretch/>
        </p:blipFill>
        <p:spPr>
          <a:xfrm>
            <a:off x="5175250" y="2083386"/>
            <a:ext cx="7931150" cy="5498514"/>
          </a:xfrm>
          <a:prstGeom prst="rect">
            <a:avLst/>
          </a:prstGeom>
        </p:spPr>
      </p:pic>
      <p:sp>
        <p:nvSpPr>
          <p:cNvPr id="12" name="TextBox 13"/>
          <p:cNvSpPr txBox="1"/>
          <p:nvPr/>
        </p:nvSpPr>
        <p:spPr>
          <a:xfrm>
            <a:off x="4330700" y="8724900"/>
            <a:ext cx="96266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altLang="en-US" sz="3200" b="1" dirty="0" smtClean="0">
                <a:solidFill>
                  <a:schemeClr val="bg1"/>
                </a:solidFill>
                <a:latin typeface="210 OmniGothic 050"/>
              </a:rPr>
              <a:t>사용자</a:t>
            </a:r>
            <a:r>
              <a:rPr lang="en-US" altLang="ko-KR" sz="3200" b="1" dirty="0" smtClean="0">
                <a:solidFill>
                  <a:schemeClr val="bg1"/>
                </a:solidFill>
                <a:latin typeface="210 OmniGothic 050"/>
              </a:rPr>
              <a:t>, </a:t>
            </a:r>
            <a:r>
              <a:rPr lang="ko-KR" altLang="en-US" sz="3200" b="1" dirty="0" smtClean="0">
                <a:solidFill>
                  <a:schemeClr val="bg1"/>
                </a:solidFill>
                <a:latin typeface="210 OmniGothic 050"/>
              </a:rPr>
              <a:t>관리자 관계 </a:t>
            </a:r>
            <a:r>
              <a:rPr lang="en-US" altLang="ko-KR" sz="3200" b="1" dirty="0" smtClean="0">
                <a:solidFill>
                  <a:schemeClr val="bg1"/>
                </a:solidFill>
                <a:latin typeface="210 OmniGothic 050"/>
              </a:rPr>
              <a:t>- </a:t>
            </a:r>
            <a:r>
              <a:rPr lang="ko-KR" altLang="en-US" sz="3200" b="1" dirty="0" err="1" smtClean="0">
                <a:solidFill>
                  <a:schemeClr val="bg1"/>
                </a:solidFill>
                <a:latin typeface="210 OmniGothic 050"/>
              </a:rPr>
              <a:t>유스케이스</a:t>
            </a:r>
            <a:r>
              <a:rPr lang="ko-KR" altLang="en-US" sz="3200" b="1" dirty="0" smtClean="0">
                <a:solidFill>
                  <a:schemeClr val="bg1"/>
                </a:solidFill>
                <a:latin typeface="210 OmniGothic 050"/>
              </a:rPr>
              <a:t> 다이어그램</a:t>
            </a:r>
            <a:endParaRPr lang="ko-KR" altLang="ko-KR" sz="3200" b="1" dirty="0">
              <a:solidFill>
                <a:schemeClr val="bg1"/>
              </a:solidFill>
              <a:ea typeface="210 OmniGothic 050"/>
            </a:endParaRPr>
          </a:p>
        </p:txBody>
      </p:sp>
    </p:spTree>
    <p:extLst>
      <p:ext uri="{BB962C8B-B14F-4D97-AF65-F5344CB8AC3E}">
        <p14:creationId xmlns:p14="http://schemas.microsoft.com/office/powerpoint/2010/main" val="3062299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D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200" y="1562100"/>
            <a:ext cx="7962900" cy="3886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200" y="5676900"/>
            <a:ext cx="7962900" cy="3886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2900" y="1562100"/>
            <a:ext cx="7962900" cy="3886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2900" y="5676900"/>
            <a:ext cx="7962900" cy="3886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10800000">
            <a:off x="7785100" y="4191000"/>
            <a:ext cx="1257300" cy="12573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9232900" y="4191000"/>
            <a:ext cx="1257300" cy="12573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7785100" y="5676900"/>
            <a:ext cx="1257300" cy="12573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-10800000">
            <a:off x="9232900" y="5676900"/>
            <a:ext cx="1257300" cy="12573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24000" y="1841500"/>
            <a:ext cx="254000" cy="2540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24000" y="5969000"/>
            <a:ext cx="254000" cy="2540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383000" y="1841500"/>
            <a:ext cx="254000" cy="2540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395700" y="5969000"/>
            <a:ext cx="254000" cy="2540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092200" y="990600"/>
            <a:ext cx="35433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000" b="0" i="0" u="none" strike="noStrike" dirty="0" smtClean="0">
                <a:solidFill>
                  <a:srgbClr val="A92C0C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03. </a:t>
            </a:r>
            <a:r>
              <a:rPr lang="en-US" sz="2000" b="0" i="0" u="none" strike="noStrike" dirty="0">
                <a:solidFill>
                  <a:srgbClr val="A92C0C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SWOT </a:t>
            </a:r>
            <a:r>
              <a:rPr lang="ko-KR" sz="2000" b="0" i="0" u="none" strike="noStrike" dirty="0">
                <a:solidFill>
                  <a:srgbClr val="A92C0C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분석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7424400" y="9753600"/>
            <a:ext cx="2921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1600" b="0" i="0" u="none" strike="noStrike" dirty="0" smtClean="0">
                <a:solidFill>
                  <a:srgbClr val="A92C0C"/>
                </a:solidFill>
                <a:latin typeface="Roboto"/>
              </a:rPr>
              <a:t>06</a:t>
            </a:r>
            <a:endParaRPr lang="en-US" sz="1600" b="0" i="0" u="none" strike="noStrike" dirty="0">
              <a:solidFill>
                <a:srgbClr val="A92C0C"/>
              </a:solidFill>
              <a:latin typeface="Roboto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8051800" y="4330700"/>
            <a:ext cx="800100" cy="1003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5600" b="0" i="0" u="none" strike="noStrike">
                <a:solidFill>
                  <a:srgbClr val="F8F5EF"/>
                </a:solidFill>
                <a:latin typeface="Bebas"/>
              </a:rPr>
              <a:t>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436100" y="4343400"/>
            <a:ext cx="800100" cy="1003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5600" b="0" i="0" u="none" strike="noStrike">
                <a:solidFill>
                  <a:srgbClr val="F8F5EF"/>
                </a:solidFill>
                <a:latin typeface="Bebas"/>
              </a:rPr>
              <a:t>W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8026400" y="5791200"/>
            <a:ext cx="800100" cy="1003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5600" b="0" i="0" u="none" strike="noStrike">
                <a:solidFill>
                  <a:srgbClr val="F8F5EF"/>
                </a:solidFill>
                <a:latin typeface="Bebas"/>
              </a:rPr>
              <a:t>O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372600" y="5791200"/>
            <a:ext cx="965200" cy="1003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5600" b="0" i="0" u="none" strike="noStrike">
                <a:solidFill>
                  <a:srgbClr val="F8F5EF"/>
                </a:solidFill>
                <a:latin typeface="Bebas"/>
              </a:rPr>
              <a:t>T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828800" y="1803400"/>
            <a:ext cx="17653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000" b="0" i="0" u="none" strike="noStrike">
                <a:solidFill>
                  <a:srgbClr val="DACEB4"/>
                </a:solidFill>
                <a:latin typeface="Bebas"/>
              </a:rPr>
              <a:t>Strengths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828800" y="5930900"/>
            <a:ext cx="17653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000" b="0" i="0" u="none" strike="noStrike" dirty="0">
                <a:solidFill>
                  <a:srgbClr val="DACEB4"/>
                </a:solidFill>
                <a:latin typeface="Bebas"/>
              </a:rPr>
              <a:t>Opportunities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4693900" y="1803400"/>
            <a:ext cx="16383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DACEB4"/>
                </a:solidFill>
                <a:latin typeface="Bebas"/>
              </a:rPr>
              <a:t>Weaknesses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5100300" y="5930900"/>
            <a:ext cx="12192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DACEB4"/>
                </a:solidFill>
                <a:latin typeface="Bebas"/>
              </a:rPr>
              <a:t>Threats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524000" y="2870200"/>
            <a:ext cx="6172200" cy="330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16199"/>
              </a:lnSpc>
              <a:buClr>
                <a:srgbClr val="353535"/>
              </a:buClr>
              <a:buFont typeface="Arial"/>
              <a:buChar char="●"/>
            </a:pPr>
            <a:r>
              <a:rPr lang="ko-KR" altLang="en-US" sz="1800" b="0" i="0" u="none" strike="noStrike" dirty="0" smtClean="0">
                <a:solidFill>
                  <a:srgbClr val="353535"/>
                </a:solidFill>
                <a:ea typeface="Pretendard Medium"/>
              </a:rPr>
              <a:t>편리성</a:t>
            </a:r>
            <a:r>
              <a:rPr lang="en-US" altLang="ko-KR" sz="1800" b="0" i="0" u="none" strike="noStrike" dirty="0" smtClean="0">
                <a:solidFill>
                  <a:srgbClr val="353535"/>
                </a:solidFill>
                <a:ea typeface="Pretendard Medium"/>
              </a:rPr>
              <a:t>: </a:t>
            </a:r>
            <a:r>
              <a:rPr lang="ko-KR" altLang="en-US" sz="1800" b="0" i="0" u="none" strike="noStrike" dirty="0" smtClean="0">
                <a:solidFill>
                  <a:srgbClr val="353535"/>
                </a:solidFill>
                <a:ea typeface="Pretendard Medium"/>
              </a:rPr>
              <a:t>사용자가 원하는 시간</a:t>
            </a:r>
            <a:r>
              <a:rPr lang="en-US" altLang="ko-KR" sz="1800" b="0" i="0" u="none" strike="noStrike" dirty="0" smtClean="0">
                <a:solidFill>
                  <a:srgbClr val="353535"/>
                </a:solidFill>
                <a:ea typeface="Pretendard Medium"/>
              </a:rPr>
              <a:t>, </a:t>
            </a:r>
            <a:r>
              <a:rPr lang="ko-KR" altLang="en-US" sz="1800" b="0" i="0" u="none" strike="noStrike" dirty="0" smtClean="0">
                <a:solidFill>
                  <a:srgbClr val="353535"/>
                </a:solidFill>
                <a:ea typeface="Pretendard Medium"/>
              </a:rPr>
              <a:t>위치</a:t>
            </a:r>
            <a:r>
              <a:rPr lang="en-US" altLang="ko-KR" dirty="0" smtClean="0">
                <a:solidFill>
                  <a:srgbClr val="353535"/>
                </a:solidFill>
                <a:ea typeface="Pretendard Medium"/>
              </a:rPr>
              <a:t>, </a:t>
            </a:r>
            <a:r>
              <a:rPr lang="ko-KR" altLang="en-US" dirty="0" smtClean="0">
                <a:solidFill>
                  <a:srgbClr val="353535"/>
                </a:solidFill>
                <a:ea typeface="Pretendard Medium"/>
              </a:rPr>
              <a:t>음식을 예약할 수 있는 시스템</a:t>
            </a:r>
            <a:endParaRPr lang="en-US" sz="1800" b="0" i="0" u="none" strike="noStrike" dirty="0">
              <a:solidFill>
                <a:srgbClr val="353535"/>
              </a:solidFill>
              <a:latin typeface="Pretendard Medium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1524000" y="3378201"/>
            <a:ext cx="7213600" cy="266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16199"/>
              </a:lnSpc>
              <a:buClr>
                <a:srgbClr val="353535"/>
              </a:buClr>
              <a:buFont typeface="Arial"/>
              <a:buChar char="●"/>
            </a:pPr>
            <a:r>
              <a:rPr lang="ko-KR" altLang="en-US" dirty="0" smtClean="0">
                <a:solidFill>
                  <a:srgbClr val="353535"/>
                </a:solidFill>
                <a:ea typeface="Pretendard Medium"/>
              </a:rPr>
              <a:t>데이터 기반 추천</a:t>
            </a:r>
            <a:r>
              <a:rPr lang="en-US" altLang="ko-KR" dirty="0" smtClean="0">
                <a:solidFill>
                  <a:srgbClr val="353535"/>
                </a:solidFill>
                <a:ea typeface="Pretendard Medium"/>
              </a:rPr>
              <a:t>: </a:t>
            </a:r>
            <a:r>
              <a:rPr lang="ko-KR" altLang="en-US" dirty="0" smtClean="0">
                <a:solidFill>
                  <a:srgbClr val="353535"/>
                </a:solidFill>
                <a:ea typeface="Pretendard Medium"/>
              </a:rPr>
              <a:t>고객의 선호도</a:t>
            </a:r>
            <a:r>
              <a:rPr lang="en-US" altLang="ko-KR" dirty="0" smtClean="0">
                <a:solidFill>
                  <a:srgbClr val="353535"/>
                </a:solidFill>
                <a:ea typeface="Pretendard Medium"/>
              </a:rPr>
              <a:t>,</a:t>
            </a:r>
            <a:r>
              <a:rPr lang="ko-KR" altLang="en-US" dirty="0" smtClean="0">
                <a:solidFill>
                  <a:srgbClr val="353535"/>
                </a:solidFill>
                <a:ea typeface="Pretendard Medium"/>
              </a:rPr>
              <a:t> 위치</a:t>
            </a:r>
            <a:r>
              <a:rPr lang="en-US" altLang="ko-KR" dirty="0" smtClean="0">
                <a:solidFill>
                  <a:srgbClr val="353535"/>
                </a:solidFill>
                <a:ea typeface="Pretendard Medium"/>
              </a:rPr>
              <a:t>, </a:t>
            </a:r>
            <a:r>
              <a:rPr lang="ko-KR" altLang="en-US" dirty="0" smtClean="0">
                <a:solidFill>
                  <a:srgbClr val="353535"/>
                </a:solidFill>
                <a:ea typeface="Pretendard Medium"/>
              </a:rPr>
              <a:t>리뷰 데이터를 분석해 맞춤 추천 제공</a:t>
            </a:r>
            <a:endParaRPr lang="en-US" sz="1800" b="0" i="0" u="none" strike="noStrike" dirty="0">
              <a:solidFill>
                <a:srgbClr val="353535"/>
              </a:solidFill>
              <a:latin typeface="Pretendard Medium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1524000" y="3873500"/>
            <a:ext cx="6858000" cy="330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16199"/>
              </a:lnSpc>
              <a:buClr>
                <a:srgbClr val="353535"/>
              </a:buClr>
              <a:buFont typeface="Arial"/>
              <a:buChar char="●"/>
            </a:pPr>
            <a:r>
              <a:rPr lang="ko-KR" altLang="en-US" sz="1800" b="0" i="0" u="none" strike="noStrike" dirty="0" smtClean="0">
                <a:solidFill>
                  <a:srgbClr val="353535"/>
                </a:solidFill>
                <a:ea typeface="Pretendard Medium"/>
              </a:rPr>
              <a:t>사용자 경험 향상</a:t>
            </a:r>
            <a:r>
              <a:rPr lang="en-US" altLang="ko-KR" sz="1800" b="0" i="0" u="none" strike="noStrike" dirty="0" smtClean="0">
                <a:solidFill>
                  <a:srgbClr val="353535"/>
                </a:solidFill>
                <a:ea typeface="Pretendard Medium"/>
              </a:rPr>
              <a:t>: </a:t>
            </a:r>
            <a:r>
              <a:rPr lang="ko-KR" altLang="en-US" sz="1800" b="0" i="0" u="none" strike="noStrike" dirty="0" smtClean="0">
                <a:solidFill>
                  <a:srgbClr val="353535"/>
                </a:solidFill>
                <a:ea typeface="Pretendard Medium"/>
              </a:rPr>
              <a:t>실시간 예약 확인</a:t>
            </a:r>
            <a:r>
              <a:rPr lang="en-US" altLang="ko-KR" sz="1800" b="0" i="0" u="none" strike="noStrike" dirty="0" smtClean="0">
                <a:solidFill>
                  <a:srgbClr val="353535"/>
                </a:solidFill>
                <a:ea typeface="Pretendard Medium"/>
              </a:rPr>
              <a:t>, </a:t>
            </a:r>
            <a:r>
              <a:rPr lang="ko-KR" altLang="en-US" dirty="0" smtClean="0">
                <a:solidFill>
                  <a:srgbClr val="353535"/>
                </a:solidFill>
                <a:ea typeface="Pretendard Medium"/>
              </a:rPr>
              <a:t>알림 기능 등으로 사용자 편의성 증가</a:t>
            </a:r>
            <a:endParaRPr lang="en-US" sz="1800" b="0" i="0" u="none" strike="noStrike" dirty="0">
              <a:solidFill>
                <a:srgbClr val="353535"/>
              </a:solidFill>
              <a:latin typeface="Pretendard Medium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10528300" y="2870200"/>
            <a:ext cx="6172200" cy="330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16199"/>
              </a:lnSpc>
              <a:buClr>
                <a:srgbClr val="353535"/>
              </a:buClr>
              <a:buFont typeface="Arial"/>
              <a:buChar char="●"/>
            </a:pPr>
            <a:r>
              <a:rPr lang="ko-KR" altLang="en-US" sz="1800" b="0" i="0" u="none" strike="noStrike" dirty="0" smtClean="0">
                <a:solidFill>
                  <a:srgbClr val="353535"/>
                </a:solidFill>
                <a:ea typeface="Pretendard Medium"/>
              </a:rPr>
              <a:t>초기 데이터 부족</a:t>
            </a:r>
            <a:r>
              <a:rPr lang="en-US" altLang="ko-KR" sz="1800" b="0" i="0" u="none" strike="noStrike" dirty="0" smtClean="0">
                <a:solidFill>
                  <a:srgbClr val="353535"/>
                </a:solidFill>
                <a:ea typeface="Pretendard Medium"/>
              </a:rPr>
              <a:t>: </a:t>
            </a:r>
            <a:r>
              <a:rPr lang="ko-KR" altLang="en-US" dirty="0" smtClean="0">
                <a:solidFill>
                  <a:srgbClr val="353535"/>
                </a:solidFill>
                <a:ea typeface="Pretendard Medium"/>
              </a:rPr>
              <a:t>초기 단계라면 정확도가 낮을 수 있음</a:t>
            </a:r>
            <a:endParaRPr lang="en-US" sz="1800" b="0" i="0" u="none" strike="noStrike" dirty="0">
              <a:solidFill>
                <a:srgbClr val="353535"/>
              </a:solidFill>
              <a:latin typeface="Pretendard Medium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10528300" y="3378200"/>
            <a:ext cx="6172200" cy="330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16199"/>
              </a:lnSpc>
              <a:buClr>
                <a:srgbClr val="353535"/>
              </a:buClr>
              <a:buFont typeface="Arial"/>
              <a:buChar char="●"/>
            </a:pPr>
            <a:r>
              <a:rPr lang="ko-KR" altLang="en-US" dirty="0" smtClean="0">
                <a:solidFill>
                  <a:srgbClr val="353535"/>
                </a:solidFill>
                <a:ea typeface="Pretendard Medium"/>
              </a:rPr>
              <a:t>제휴 식당 부족</a:t>
            </a:r>
            <a:r>
              <a:rPr lang="en-US" altLang="ko-KR" dirty="0" smtClean="0">
                <a:solidFill>
                  <a:srgbClr val="353535"/>
                </a:solidFill>
                <a:ea typeface="Pretendard Medium"/>
              </a:rPr>
              <a:t>:</a:t>
            </a:r>
            <a:r>
              <a:rPr lang="ko-KR" altLang="en-US" dirty="0" smtClean="0">
                <a:solidFill>
                  <a:srgbClr val="353535"/>
                </a:solidFill>
                <a:ea typeface="Pretendard Medium"/>
              </a:rPr>
              <a:t> 등록된 식당 수가 적으면 사용자 만족도가 떨어짐</a:t>
            </a:r>
            <a:endParaRPr lang="en-US" sz="1800" b="0" i="0" u="none" strike="noStrike" dirty="0">
              <a:solidFill>
                <a:srgbClr val="353535"/>
              </a:solidFill>
              <a:latin typeface="Pretendard Medium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10528300" y="3873500"/>
            <a:ext cx="6172200" cy="330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16199"/>
              </a:lnSpc>
              <a:buClr>
                <a:srgbClr val="353535"/>
              </a:buClr>
              <a:buFont typeface="Arial"/>
              <a:buChar char="●"/>
            </a:pPr>
            <a:r>
              <a:rPr lang="ko-KR" altLang="en-US" dirty="0" smtClean="0">
                <a:solidFill>
                  <a:srgbClr val="353535"/>
                </a:solidFill>
                <a:ea typeface="Pretendard Medium"/>
              </a:rPr>
              <a:t>사용자 신뢰 문제</a:t>
            </a:r>
            <a:r>
              <a:rPr lang="en-US" altLang="ko-KR" dirty="0" smtClean="0">
                <a:solidFill>
                  <a:srgbClr val="353535"/>
                </a:solidFill>
                <a:ea typeface="Pretendard Medium"/>
              </a:rPr>
              <a:t>: </a:t>
            </a:r>
            <a:r>
              <a:rPr lang="ko-KR" altLang="en-US" dirty="0" smtClean="0">
                <a:solidFill>
                  <a:srgbClr val="353535"/>
                </a:solidFill>
                <a:ea typeface="Pretendard Medium"/>
              </a:rPr>
              <a:t>추천 결과가 신뢰를 얻지 못하면 사용자 이탈 가능성이 있음</a:t>
            </a:r>
            <a:r>
              <a:rPr lang="en-US" altLang="ko-KR" dirty="0" smtClean="0">
                <a:solidFill>
                  <a:srgbClr val="353535"/>
                </a:solidFill>
                <a:ea typeface="Pretendard Medium"/>
              </a:rPr>
              <a:t>.</a:t>
            </a:r>
            <a:endParaRPr lang="en-US" sz="1800" b="0" i="0" u="none" strike="noStrike" dirty="0">
              <a:solidFill>
                <a:srgbClr val="353535"/>
              </a:solidFill>
              <a:latin typeface="Pretendard Medium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1524000" y="7112000"/>
            <a:ext cx="6858000" cy="698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16199"/>
              </a:lnSpc>
              <a:buClr>
                <a:srgbClr val="353535"/>
              </a:buClr>
              <a:buFont typeface="Arial"/>
              <a:buChar char="●"/>
            </a:pPr>
            <a:r>
              <a:rPr lang="ko-KR" altLang="en-US" dirty="0" smtClean="0">
                <a:solidFill>
                  <a:srgbClr val="353535"/>
                </a:solidFill>
                <a:ea typeface="Pretendard Medium"/>
              </a:rPr>
              <a:t>외식 산업 성장</a:t>
            </a:r>
            <a:r>
              <a:rPr lang="en-US" altLang="ko-KR" dirty="0" smtClean="0">
                <a:solidFill>
                  <a:srgbClr val="353535"/>
                </a:solidFill>
                <a:ea typeface="Pretendard Medium"/>
              </a:rPr>
              <a:t>: </a:t>
            </a:r>
            <a:r>
              <a:rPr lang="ko-KR" altLang="en-US" dirty="0" smtClean="0">
                <a:solidFill>
                  <a:srgbClr val="353535"/>
                </a:solidFill>
                <a:ea typeface="Pretendard Medium"/>
              </a:rPr>
              <a:t>외식 서비스 시장의 성장과 함께 더 많은 사용자 유치 가능 </a:t>
            </a:r>
            <a:endParaRPr lang="en-US" sz="1800" b="0" i="0" u="none" strike="noStrike" dirty="0">
              <a:solidFill>
                <a:srgbClr val="353535"/>
              </a:solidFill>
              <a:latin typeface="Pretendard Medium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1524000" y="7620000"/>
            <a:ext cx="6172200" cy="330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16199"/>
              </a:lnSpc>
              <a:buClr>
                <a:srgbClr val="353535"/>
              </a:buClr>
              <a:buFont typeface="Arial"/>
              <a:buChar char="●"/>
            </a:pPr>
            <a:r>
              <a:rPr lang="ko-KR" altLang="en-US" dirty="0" smtClean="0">
                <a:solidFill>
                  <a:srgbClr val="353535"/>
                </a:solidFill>
                <a:ea typeface="Pretendard Medium"/>
              </a:rPr>
              <a:t>소셜 미디어 연계</a:t>
            </a:r>
            <a:r>
              <a:rPr lang="en-US" altLang="ko-KR" dirty="0" smtClean="0">
                <a:solidFill>
                  <a:srgbClr val="353535"/>
                </a:solidFill>
                <a:ea typeface="Pretendard Medium"/>
              </a:rPr>
              <a:t>: </a:t>
            </a:r>
            <a:r>
              <a:rPr lang="ko-KR" altLang="en-US" dirty="0" smtClean="0">
                <a:solidFill>
                  <a:srgbClr val="353535"/>
                </a:solidFill>
                <a:ea typeface="Pretendard Medium"/>
              </a:rPr>
              <a:t>사용자 리뷰 및 추천을 </a:t>
            </a:r>
            <a:r>
              <a:rPr lang="en-US" altLang="ko-KR" dirty="0" smtClean="0">
                <a:solidFill>
                  <a:srgbClr val="353535"/>
                </a:solidFill>
                <a:ea typeface="Pretendard Medium"/>
              </a:rPr>
              <a:t>SNS</a:t>
            </a:r>
            <a:r>
              <a:rPr lang="ko-KR" altLang="en-US" dirty="0" smtClean="0">
                <a:solidFill>
                  <a:srgbClr val="353535"/>
                </a:solidFill>
                <a:ea typeface="Pretendard Medium"/>
              </a:rPr>
              <a:t>와 연계해 홍보 가능</a:t>
            </a:r>
            <a:endParaRPr lang="en-US" sz="1800" b="0" i="0" u="none" strike="noStrike" dirty="0">
              <a:solidFill>
                <a:srgbClr val="353535"/>
              </a:solidFill>
              <a:latin typeface="Pretendard Medium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1524000" y="8115300"/>
            <a:ext cx="7213600" cy="584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16199"/>
              </a:lnSpc>
              <a:buClr>
                <a:srgbClr val="353535"/>
              </a:buClr>
              <a:buFont typeface="Arial"/>
              <a:buChar char="●"/>
            </a:pPr>
            <a:r>
              <a:rPr lang="en-US" altLang="ko-KR" dirty="0" smtClean="0">
                <a:solidFill>
                  <a:srgbClr val="353535"/>
                </a:solidFill>
                <a:ea typeface="Pretendard Medium"/>
              </a:rPr>
              <a:t>AI </a:t>
            </a:r>
            <a:r>
              <a:rPr lang="ko-KR" altLang="en-US" dirty="0" smtClean="0">
                <a:solidFill>
                  <a:srgbClr val="353535"/>
                </a:solidFill>
                <a:ea typeface="Pretendard Medium"/>
              </a:rPr>
              <a:t>및 </a:t>
            </a:r>
            <a:r>
              <a:rPr lang="ko-KR" altLang="en-US" dirty="0" err="1" smtClean="0">
                <a:solidFill>
                  <a:srgbClr val="353535"/>
                </a:solidFill>
                <a:ea typeface="Pretendard Medium"/>
              </a:rPr>
              <a:t>머신러닝</a:t>
            </a:r>
            <a:r>
              <a:rPr lang="ko-KR" altLang="en-US" dirty="0" smtClean="0">
                <a:solidFill>
                  <a:srgbClr val="353535"/>
                </a:solidFill>
                <a:ea typeface="Pretendard Medium"/>
              </a:rPr>
              <a:t> 활용</a:t>
            </a:r>
            <a:r>
              <a:rPr lang="en-US" altLang="ko-KR" dirty="0" smtClean="0">
                <a:solidFill>
                  <a:srgbClr val="353535"/>
                </a:solidFill>
                <a:ea typeface="Pretendard Medium"/>
              </a:rPr>
              <a:t>: </a:t>
            </a:r>
            <a:r>
              <a:rPr lang="ko-KR" altLang="en-US" dirty="0" smtClean="0">
                <a:solidFill>
                  <a:srgbClr val="353535"/>
                </a:solidFill>
                <a:ea typeface="Pretendard Medium"/>
              </a:rPr>
              <a:t>추천 알고리즘의 고도화 및 개인화 서비스 제공 가능  </a:t>
            </a:r>
            <a:endParaRPr lang="en-US" sz="1800" b="0" i="0" u="none" strike="noStrike" dirty="0">
              <a:solidFill>
                <a:srgbClr val="353535"/>
              </a:solidFill>
              <a:latin typeface="Pretendard Medium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10528300" y="7112000"/>
            <a:ext cx="6172200" cy="330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indent="-342900">
              <a:lnSpc>
                <a:spcPct val="116199"/>
              </a:lnSpc>
              <a:buClr>
                <a:srgbClr val="353535"/>
              </a:buClr>
              <a:buFont typeface="Arial"/>
              <a:buChar char="●"/>
            </a:pPr>
            <a:r>
              <a:rPr lang="ko-KR" altLang="en-US" dirty="0" smtClean="0">
                <a:solidFill>
                  <a:srgbClr val="353535"/>
                </a:solidFill>
                <a:ea typeface="Pretendard Medium"/>
              </a:rPr>
              <a:t>경쟁심화</a:t>
            </a:r>
            <a:r>
              <a:rPr lang="en-US" altLang="ko-KR" dirty="0" smtClean="0">
                <a:solidFill>
                  <a:srgbClr val="353535"/>
                </a:solidFill>
                <a:ea typeface="Pretendard Medium"/>
              </a:rPr>
              <a:t>: </a:t>
            </a:r>
            <a:r>
              <a:rPr lang="ko-KR" altLang="en-US" dirty="0" smtClean="0">
                <a:solidFill>
                  <a:srgbClr val="353535"/>
                </a:solidFill>
                <a:ea typeface="Pretendard Medium"/>
              </a:rPr>
              <a:t>유사한 서비스를 제공하는 경쟁자가 많음</a:t>
            </a:r>
            <a:endParaRPr lang="en-US" altLang="ko-KR" dirty="0" smtClean="0">
              <a:solidFill>
                <a:srgbClr val="353535"/>
              </a:solidFill>
              <a:latin typeface="Pretendard Medium"/>
            </a:endParaRPr>
          </a:p>
          <a:p>
            <a:pPr lvl="0" algn="l">
              <a:lnSpc>
                <a:spcPct val="116199"/>
              </a:lnSpc>
              <a:buClr>
                <a:srgbClr val="353535"/>
              </a:buClr>
            </a:pPr>
            <a:endParaRPr lang="en-US" sz="1800" b="0" i="0" u="none" strike="noStrike" dirty="0">
              <a:solidFill>
                <a:srgbClr val="353535"/>
              </a:solidFill>
              <a:latin typeface="Pretendard Medium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10528300" y="7620000"/>
            <a:ext cx="6172200" cy="330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16199"/>
              </a:lnSpc>
              <a:buClr>
                <a:srgbClr val="353535"/>
              </a:buClr>
              <a:buFont typeface="Arial"/>
              <a:buChar char="●"/>
            </a:pPr>
            <a:r>
              <a:rPr lang="ko-KR" altLang="en-US" sz="1800" b="0" i="0" u="none" strike="noStrike" dirty="0" smtClean="0">
                <a:solidFill>
                  <a:srgbClr val="353535"/>
                </a:solidFill>
                <a:ea typeface="Pretendard Medium"/>
              </a:rPr>
              <a:t>기술 변화</a:t>
            </a:r>
            <a:r>
              <a:rPr lang="en-US" altLang="ko-KR" sz="1800" b="0" i="0" u="none" strike="noStrike" dirty="0" smtClean="0">
                <a:solidFill>
                  <a:srgbClr val="353535"/>
                </a:solidFill>
                <a:ea typeface="Pretendard Medium"/>
              </a:rPr>
              <a:t>: </a:t>
            </a:r>
            <a:r>
              <a:rPr lang="ko-KR" altLang="en-US" sz="1800" b="0" i="0" u="none" strike="noStrike" dirty="0" smtClean="0">
                <a:solidFill>
                  <a:srgbClr val="353535"/>
                </a:solidFill>
                <a:ea typeface="Pretendard Medium"/>
              </a:rPr>
              <a:t>빠른 기술 변화로 기존 프로그램이 도태될 위험이 있음</a:t>
            </a:r>
            <a:endParaRPr lang="en-US" sz="1800" b="0" i="0" u="none" strike="noStrike" dirty="0">
              <a:solidFill>
                <a:srgbClr val="353535"/>
              </a:solidFill>
              <a:latin typeface="Pretendard Medium"/>
            </a:endParaRPr>
          </a:p>
        </p:txBody>
      </p:sp>
      <p:sp>
        <p:nvSpPr>
          <p:cNvPr id="35" name="TextBox 35"/>
          <p:cNvSpPr txBox="1"/>
          <p:nvPr/>
        </p:nvSpPr>
        <p:spPr>
          <a:xfrm>
            <a:off x="10528300" y="8115300"/>
            <a:ext cx="6172200" cy="330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16199"/>
              </a:lnSpc>
              <a:buClr>
                <a:srgbClr val="353535"/>
              </a:buClr>
              <a:buFont typeface="Arial"/>
              <a:buChar char="●"/>
            </a:pPr>
            <a:r>
              <a:rPr lang="ko-KR" altLang="en-US" sz="1800" b="0" i="0" u="none" strike="noStrike" dirty="0" smtClean="0">
                <a:solidFill>
                  <a:srgbClr val="353535"/>
                </a:solidFill>
                <a:ea typeface="Pretendard Medium"/>
              </a:rPr>
              <a:t>식당 파트너의 이탈</a:t>
            </a:r>
            <a:r>
              <a:rPr lang="en-US" altLang="ko-KR" sz="1800" b="0" i="0" u="none" strike="noStrike" dirty="0" smtClean="0">
                <a:solidFill>
                  <a:srgbClr val="353535"/>
                </a:solidFill>
                <a:ea typeface="Pretendard Medium"/>
              </a:rPr>
              <a:t>: </a:t>
            </a:r>
            <a:r>
              <a:rPr lang="ko-KR" altLang="en-US" sz="1800" b="0" i="0" u="none" strike="noStrike" dirty="0" smtClean="0">
                <a:solidFill>
                  <a:srgbClr val="353535"/>
                </a:solidFill>
                <a:ea typeface="Pretendard Medium"/>
              </a:rPr>
              <a:t>제휴 식당이 경쟁사로 이탈될 가능성이 있음</a:t>
            </a:r>
            <a:endParaRPr lang="en-US" sz="1800" b="0" i="0" u="none" strike="noStrike" dirty="0">
              <a:solidFill>
                <a:srgbClr val="353535"/>
              </a:solidFill>
              <a:latin typeface="Pretendard Medium"/>
            </a:endParaRPr>
          </a:p>
        </p:txBody>
      </p:sp>
      <p:sp>
        <p:nvSpPr>
          <p:cNvPr id="36" name="TextBox 36"/>
          <p:cNvSpPr txBox="1"/>
          <p:nvPr/>
        </p:nvSpPr>
        <p:spPr>
          <a:xfrm>
            <a:off x="1092200" y="584200"/>
            <a:ext cx="35433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1600" b="0" i="0" u="none" strike="noStrike" dirty="0" smtClean="0">
                <a:solidFill>
                  <a:srgbClr val="A92C0C"/>
                </a:solidFill>
                <a:latin typeface="Roboto Light"/>
              </a:rPr>
              <a:t>SWOT Analysis</a:t>
            </a:r>
            <a:endParaRPr lang="en-US" sz="1600" b="0" i="0" u="none" strike="noStrike" dirty="0">
              <a:solidFill>
                <a:srgbClr val="A92C0C"/>
              </a:solidFill>
              <a:latin typeface="Roboto Light"/>
            </a:endParaRPr>
          </a:p>
        </p:txBody>
      </p:sp>
      <p:sp>
        <p:nvSpPr>
          <p:cNvPr id="37" name="TextBox 37"/>
          <p:cNvSpPr txBox="1"/>
          <p:nvPr/>
        </p:nvSpPr>
        <p:spPr>
          <a:xfrm>
            <a:off x="14109700" y="584200"/>
            <a:ext cx="30861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altLang="ko-KR" sz="1600" dirty="0">
                <a:solidFill>
                  <a:srgbClr val="A92C0C"/>
                </a:solidFill>
                <a:latin typeface="Roboto Light"/>
              </a:rPr>
              <a:t>AOR company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8216900" y="584200"/>
            <a:ext cx="18669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altLang="ko-KR" sz="1600" dirty="0">
                <a:solidFill>
                  <a:srgbClr val="A92C0C"/>
                </a:solidFill>
                <a:latin typeface="Roboto Medium"/>
              </a:rPr>
              <a:t>AOR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743200"/>
            <a:ext cx="4699000" cy="5562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4500" y="2743200"/>
            <a:ext cx="4699000" cy="5562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17400" y="2743200"/>
            <a:ext cx="4699000" cy="55626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536700" y="5137150"/>
            <a:ext cx="4419600" cy="381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altLang="en-US" sz="2100" b="0" i="0" u="none" strike="noStrike" dirty="0" smtClean="0">
                <a:solidFill>
                  <a:srgbClr val="A92C0C"/>
                </a:solidFill>
                <a:ea typeface="210 OmniGothic 050"/>
              </a:rPr>
              <a:t>사용자 흐름 </a:t>
            </a:r>
            <a:endParaRPr lang="ko-KR" sz="2100" b="0" i="0" u="none" strike="noStrike" dirty="0">
              <a:solidFill>
                <a:srgbClr val="A92C0C"/>
              </a:solidFill>
              <a:ea typeface="210 OmniGothic 050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7086600" y="5257800"/>
            <a:ext cx="4076700" cy="381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altLang="en-US" sz="2100" dirty="0" smtClean="0">
                <a:solidFill>
                  <a:srgbClr val="A92C0C"/>
                </a:solidFill>
                <a:ea typeface="210 OmniGothic 050"/>
              </a:rPr>
              <a:t>관리자 흐름</a:t>
            </a:r>
            <a:endParaRPr lang="ko-KR" sz="2100" b="0" i="0" u="none" strike="noStrike" dirty="0">
              <a:solidFill>
                <a:srgbClr val="A92C0C"/>
              </a:solidFill>
              <a:ea typeface="210 OmniGothic 050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2496800" y="5257800"/>
            <a:ext cx="4140200" cy="381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altLang="en-US" sz="2100" dirty="0" smtClean="0">
                <a:solidFill>
                  <a:srgbClr val="A92C0C"/>
                </a:solidFill>
                <a:ea typeface="210 OmniGothic 050"/>
              </a:rPr>
              <a:t>확장기능</a:t>
            </a:r>
            <a:r>
              <a:rPr lang="en-US" altLang="ko-KR" sz="2100" dirty="0" smtClean="0">
                <a:solidFill>
                  <a:srgbClr val="A92C0C"/>
                </a:solidFill>
                <a:ea typeface="210 OmniGothic 050"/>
              </a:rPr>
              <a:t> </a:t>
            </a:r>
            <a:endParaRPr lang="ko-KR" sz="2100" b="0" i="0" u="none" strike="noStrike" dirty="0">
              <a:solidFill>
                <a:srgbClr val="A92C0C"/>
              </a:solidFill>
              <a:ea typeface="210 OmniGothic 050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092200" y="584200"/>
            <a:ext cx="35433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1600" b="0" i="0" u="none" strike="noStrike">
                <a:solidFill>
                  <a:srgbClr val="A92C0C"/>
                </a:solidFill>
                <a:latin typeface="Roboto Light"/>
              </a:rPr>
              <a:t>Public Institution Business Plan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92200" y="990600"/>
            <a:ext cx="6451600" cy="558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116199"/>
              </a:lnSpc>
            </a:pPr>
            <a:r>
              <a:rPr lang="en-US" sz="2000" dirty="0" smtClean="0">
                <a:solidFill>
                  <a:srgbClr val="A92C0C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03-1. </a:t>
            </a:r>
            <a:r>
              <a:rPr lang="ko-KR" altLang="en-US" sz="2000" dirty="0">
                <a:solidFill>
                  <a:srgbClr val="A92C0C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사용자와 관리자 기반의 </a:t>
            </a:r>
            <a:r>
              <a:rPr lang="ko-KR" altLang="en-US" sz="2000" dirty="0" smtClean="0">
                <a:solidFill>
                  <a:srgbClr val="A92C0C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흐름도 작성</a:t>
            </a:r>
            <a:endParaRPr lang="ko-KR" altLang="ko-KR" sz="2000" b="1" dirty="0">
              <a:solidFill>
                <a:schemeClr val="bg1"/>
              </a:solidFill>
              <a:ea typeface="210 OmniGothic 050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4109700" y="584200"/>
            <a:ext cx="30861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altLang="ko-KR" sz="1600" dirty="0">
                <a:solidFill>
                  <a:srgbClr val="A92C0C"/>
                </a:solidFill>
                <a:latin typeface="Roboto Light"/>
              </a:rPr>
              <a:t>AOR company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216900" y="584200"/>
            <a:ext cx="18669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altLang="ko-KR" sz="1600" dirty="0">
                <a:solidFill>
                  <a:srgbClr val="A92C0C"/>
                </a:solidFill>
                <a:latin typeface="Roboto Medium"/>
              </a:rPr>
              <a:t>AOR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765300" y="6515100"/>
            <a:ext cx="4178300" cy="266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99600"/>
              </a:lnSpc>
              <a:buClr>
                <a:srgbClr val="353535"/>
              </a:buClr>
              <a:buFont typeface="Arial"/>
              <a:buChar char="●"/>
            </a:pPr>
            <a:r>
              <a:rPr lang="ko-KR" altLang="en-US" sz="1500" b="0" i="0" u="none" strike="noStrike" dirty="0" smtClean="0">
                <a:solidFill>
                  <a:srgbClr val="353535"/>
                </a:solidFill>
                <a:ea typeface="Pretendard Regular"/>
              </a:rPr>
              <a:t>원하는 날짜와 시간 입력</a:t>
            </a:r>
            <a:r>
              <a:rPr lang="en-US" altLang="ko-KR" sz="1500" b="0" i="0" u="none" strike="noStrike" dirty="0" smtClean="0">
                <a:solidFill>
                  <a:srgbClr val="353535"/>
                </a:solidFill>
                <a:ea typeface="Pretendard Regular"/>
              </a:rPr>
              <a:t>			</a:t>
            </a:r>
            <a:endParaRPr lang="en-US" sz="1500" b="0" i="0" u="none" strike="noStrike" dirty="0">
              <a:solidFill>
                <a:srgbClr val="353535"/>
              </a:solidFill>
              <a:latin typeface="Pretendard Regular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765300" y="6946900"/>
            <a:ext cx="4178300" cy="266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99600"/>
              </a:lnSpc>
              <a:buClr>
                <a:srgbClr val="353535"/>
              </a:buClr>
              <a:buFont typeface="Arial"/>
              <a:buChar char="●"/>
            </a:pPr>
            <a:r>
              <a:rPr lang="ko-KR" altLang="en-US" sz="1500" dirty="0" smtClean="0">
                <a:solidFill>
                  <a:srgbClr val="353535"/>
                </a:solidFill>
                <a:ea typeface="Pretendard Regular"/>
              </a:rPr>
              <a:t>예약 가능 여부 확인</a:t>
            </a:r>
            <a:endParaRPr lang="en-US" sz="1500" b="0" i="0" u="none" strike="noStrike" dirty="0">
              <a:solidFill>
                <a:srgbClr val="353535"/>
              </a:solidFill>
              <a:latin typeface="Pretendard Regular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765300" y="7378700"/>
            <a:ext cx="4178300" cy="266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99600"/>
              </a:lnSpc>
              <a:buClr>
                <a:srgbClr val="353535"/>
              </a:buClr>
              <a:buFont typeface="Arial"/>
              <a:buChar char="●"/>
            </a:pPr>
            <a:r>
              <a:rPr lang="ko-KR" altLang="en-US" sz="1500" dirty="0" smtClean="0">
                <a:solidFill>
                  <a:srgbClr val="353535"/>
                </a:solidFill>
                <a:ea typeface="Pretendard Regular"/>
              </a:rPr>
              <a:t>예약 요청 </a:t>
            </a:r>
            <a:r>
              <a:rPr lang="en-US" altLang="ko-KR" sz="1500" dirty="0" smtClean="0">
                <a:solidFill>
                  <a:srgbClr val="353535"/>
                </a:solidFill>
                <a:ea typeface="Pretendard Regular"/>
              </a:rPr>
              <a:t>-&gt; </a:t>
            </a:r>
            <a:r>
              <a:rPr lang="ko-KR" altLang="en-US" sz="1500" dirty="0" smtClean="0">
                <a:solidFill>
                  <a:srgbClr val="353535"/>
                </a:solidFill>
                <a:ea typeface="Pretendard Regular"/>
              </a:rPr>
              <a:t>완료 또는 실패 응답  </a:t>
            </a:r>
            <a:r>
              <a:rPr lang="en-US" altLang="ko-KR" sz="1500" dirty="0" smtClean="0">
                <a:solidFill>
                  <a:srgbClr val="353535"/>
                </a:solidFill>
                <a:ea typeface="Pretendard Regular"/>
              </a:rPr>
              <a:t>(</a:t>
            </a:r>
            <a:r>
              <a:rPr lang="ko-KR" altLang="en-US" sz="1500" dirty="0" smtClean="0">
                <a:solidFill>
                  <a:srgbClr val="353535"/>
                </a:solidFill>
                <a:ea typeface="Pretendard Regular"/>
              </a:rPr>
              <a:t>나의 예약 </a:t>
            </a:r>
            <a:r>
              <a:rPr lang="en-US" altLang="ko-KR" sz="1500" dirty="0" smtClean="0">
                <a:solidFill>
                  <a:srgbClr val="353535"/>
                </a:solidFill>
                <a:ea typeface="Pretendard Regular"/>
              </a:rPr>
              <a:t>)</a:t>
            </a:r>
            <a:endParaRPr lang="en-US" sz="1500" b="0" i="0" u="none" strike="noStrike" dirty="0">
              <a:solidFill>
                <a:srgbClr val="353535"/>
              </a:solidFill>
              <a:latin typeface="Pretendard Regular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7175500" y="6667500"/>
            <a:ext cx="4013200" cy="266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99600"/>
              </a:lnSpc>
              <a:buClr>
                <a:srgbClr val="353535"/>
              </a:buClr>
              <a:buFont typeface="Arial"/>
              <a:buChar char="●"/>
            </a:pPr>
            <a:r>
              <a:rPr lang="ko-KR" altLang="en-US" sz="1500" dirty="0" smtClean="0">
                <a:solidFill>
                  <a:srgbClr val="353535"/>
                </a:solidFill>
                <a:ea typeface="Pretendard Regular"/>
              </a:rPr>
              <a:t>테이블 정보 설정</a:t>
            </a:r>
            <a:endParaRPr lang="en-US" sz="1500" b="0" i="0" u="none" strike="noStrike" dirty="0">
              <a:solidFill>
                <a:srgbClr val="353535"/>
              </a:solidFill>
              <a:latin typeface="Pretendard Regular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7175500" y="7099300"/>
            <a:ext cx="4013200" cy="266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99600"/>
              </a:lnSpc>
              <a:buClr>
                <a:srgbClr val="353535"/>
              </a:buClr>
              <a:buFont typeface="Arial"/>
              <a:buChar char="●"/>
            </a:pPr>
            <a:r>
              <a:rPr lang="ko-KR" altLang="en-US" sz="1500" dirty="0" smtClean="0">
                <a:solidFill>
                  <a:srgbClr val="353535"/>
                </a:solidFill>
                <a:ea typeface="Pretendard Regular"/>
              </a:rPr>
              <a:t>예약 상태 확인 및 관리</a:t>
            </a:r>
            <a:endParaRPr lang="en-US" sz="1500" b="0" i="0" u="none" strike="noStrike" dirty="0">
              <a:solidFill>
                <a:srgbClr val="353535"/>
              </a:solidFill>
              <a:latin typeface="Pretendard Regular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7175500" y="7531100"/>
            <a:ext cx="4013200" cy="266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99600"/>
              </a:lnSpc>
              <a:buClr>
                <a:srgbClr val="353535"/>
              </a:buClr>
              <a:buFont typeface="Arial"/>
              <a:buChar char="●"/>
            </a:pPr>
            <a:r>
              <a:rPr lang="ko-KR" altLang="en-US" sz="1500" dirty="0" smtClean="0">
                <a:solidFill>
                  <a:srgbClr val="353535"/>
                </a:solidFill>
                <a:ea typeface="Pretendard Regular"/>
              </a:rPr>
              <a:t>데이터 유지 및 최적화 </a:t>
            </a:r>
            <a:r>
              <a:rPr lang="en-US" altLang="ko-KR" sz="1500" dirty="0" smtClean="0">
                <a:solidFill>
                  <a:srgbClr val="353535"/>
                </a:solidFill>
                <a:ea typeface="Pretendard Regular"/>
              </a:rPr>
              <a:t>(</a:t>
            </a:r>
            <a:r>
              <a:rPr lang="ko-KR" altLang="en-US" sz="1500" dirty="0" smtClean="0">
                <a:solidFill>
                  <a:srgbClr val="353535"/>
                </a:solidFill>
                <a:ea typeface="Pretendard Regular"/>
              </a:rPr>
              <a:t>유지 보수</a:t>
            </a:r>
            <a:r>
              <a:rPr lang="en-US" altLang="ko-KR" sz="1500" dirty="0" smtClean="0">
                <a:solidFill>
                  <a:srgbClr val="353535"/>
                </a:solidFill>
                <a:ea typeface="Pretendard Regular"/>
              </a:rPr>
              <a:t>, </a:t>
            </a:r>
            <a:r>
              <a:rPr lang="ko-KR" altLang="en-US" sz="1500" dirty="0" smtClean="0">
                <a:solidFill>
                  <a:srgbClr val="353535"/>
                </a:solidFill>
                <a:ea typeface="Pretendard Regular"/>
              </a:rPr>
              <a:t>보안 </a:t>
            </a:r>
            <a:r>
              <a:rPr lang="en-US" altLang="ko-KR" sz="1500" dirty="0" smtClean="0">
                <a:solidFill>
                  <a:srgbClr val="353535"/>
                </a:solidFill>
                <a:ea typeface="Pretendard Regular"/>
              </a:rPr>
              <a:t>) </a:t>
            </a:r>
            <a:endParaRPr lang="en-US" sz="1500" b="0" i="0" u="none" strike="noStrike" dirty="0">
              <a:solidFill>
                <a:srgbClr val="353535"/>
              </a:solidFill>
              <a:latin typeface="Pretendard Regular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12623800" y="6667500"/>
            <a:ext cx="4038600" cy="266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99600"/>
              </a:lnSpc>
              <a:buClr>
                <a:srgbClr val="353535"/>
              </a:buClr>
              <a:buFont typeface="Arial"/>
              <a:buChar char="●"/>
            </a:pPr>
            <a:r>
              <a:rPr lang="ko-KR" altLang="en-US" sz="1500" dirty="0" smtClean="0">
                <a:solidFill>
                  <a:srgbClr val="353535"/>
                </a:solidFill>
                <a:ea typeface="Pretendard Regular"/>
              </a:rPr>
              <a:t>자동 알림 </a:t>
            </a:r>
            <a:r>
              <a:rPr lang="en-US" altLang="ko-KR" sz="1500" dirty="0" smtClean="0">
                <a:solidFill>
                  <a:srgbClr val="353535"/>
                </a:solidFill>
                <a:ea typeface="Pretendard Regular"/>
              </a:rPr>
              <a:t>: </a:t>
            </a:r>
            <a:r>
              <a:rPr lang="ko-KR" altLang="en-US" sz="1500" dirty="0" smtClean="0">
                <a:solidFill>
                  <a:srgbClr val="353535"/>
                </a:solidFill>
                <a:ea typeface="Pretendard Regular"/>
              </a:rPr>
              <a:t>예약 시간 전에 사용자에게 알림 발송</a:t>
            </a:r>
            <a:endParaRPr lang="en-US" sz="1500" b="0" i="0" u="none" strike="noStrike" dirty="0">
              <a:solidFill>
                <a:srgbClr val="353535"/>
              </a:solidFill>
              <a:latin typeface="Pretendard Regular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12623800" y="7099300"/>
            <a:ext cx="4038600" cy="266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99600"/>
              </a:lnSpc>
              <a:buClr>
                <a:srgbClr val="353535"/>
              </a:buClr>
              <a:buFont typeface="Arial"/>
              <a:buChar char="●"/>
            </a:pPr>
            <a:r>
              <a:rPr lang="ko-KR" altLang="en-US" sz="1500" dirty="0" smtClean="0">
                <a:solidFill>
                  <a:srgbClr val="353535"/>
                </a:solidFill>
                <a:ea typeface="Pretendard Regular"/>
              </a:rPr>
              <a:t>실시간 업데이트 </a:t>
            </a:r>
            <a:r>
              <a:rPr lang="en-US" altLang="ko-KR" sz="1500" dirty="0" smtClean="0">
                <a:solidFill>
                  <a:srgbClr val="353535"/>
                </a:solidFill>
                <a:ea typeface="Pretendard Regular"/>
              </a:rPr>
              <a:t>: </a:t>
            </a:r>
            <a:r>
              <a:rPr lang="ko-KR" altLang="en-US" sz="1500" dirty="0" smtClean="0">
                <a:solidFill>
                  <a:srgbClr val="353535"/>
                </a:solidFill>
                <a:ea typeface="Pretendard Regular"/>
              </a:rPr>
              <a:t>관리자</a:t>
            </a:r>
            <a:r>
              <a:rPr lang="en-US" altLang="ko-KR" sz="1500" dirty="0" smtClean="0">
                <a:solidFill>
                  <a:srgbClr val="353535"/>
                </a:solidFill>
                <a:ea typeface="Pretendard Regular"/>
              </a:rPr>
              <a:t>, </a:t>
            </a:r>
            <a:r>
              <a:rPr lang="ko-KR" altLang="en-US" sz="1500" dirty="0" smtClean="0">
                <a:solidFill>
                  <a:srgbClr val="353535"/>
                </a:solidFill>
                <a:ea typeface="Pretendard Regular"/>
              </a:rPr>
              <a:t>사용자 실시간 예약확인 </a:t>
            </a:r>
            <a:endParaRPr lang="en-US" sz="1500" b="0" i="0" u="none" strike="noStrike" dirty="0">
              <a:solidFill>
                <a:srgbClr val="353535"/>
              </a:solidFill>
              <a:latin typeface="Pretendard Regular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12623800" y="7531100"/>
            <a:ext cx="4038600" cy="266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99600"/>
              </a:lnSpc>
              <a:buClr>
                <a:srgbClr val="353535"/>
              </a:buClr>
              <a:buFont typeface="Arial"/>
              <a:buChar char="●"/>
            </a:pPr>
            <a:r>
              <a:rPr lang="en-US" sz="1500" dirty="0" smtClean="0">
                <a:solidFill>
                  <a:srgbClr val="353535"/>
                </a:solidFill>
                <a:ea typeface="Pretendard Regular"/>
              </a:rPr>
              <a:t>Ai </a:t>
            </a:r>
            <a:r>
              <a:rPr lang="ko-KR" altLang="en-US" sz="1500" dirty="0" smtClean="0">
                <a:solidFill>
                  <a:srgbClr val="353535"/>
                </a:solidFill>
                <a:ea typeface="Pretendard Regular"/>
              </a:rPr>
              <a:t>추천</a:t>
            </a:r>
            <a:r>
              <a:rPr lang="en-US" sz="1500" dirty="0" smtClean="0">
                <a:solidFill>
                  <a:srgbClr val="353535"/>
                </a:solidFill>
                <a:ea typeface="Pretendard Regular"/>
              </a:rPr>
              <a:t> : </a:t>
            </a:r>
            <a:r>
              <a:rPr lang="ko-KR" altLang="en-US" sz="1500" dirty="0" smtClean="0">
                <a:solidFill>
                  <a:srgbClr val="353535"/>
                </a:solidFill>
                <a:ea typeface="Pretendard Regular"/>
              </a:rPr>
              <a:t>특정 시간대의 혼잡도를 분석해 사용자에게 덜 혼잡한 시간 추천 </a:t>
            </a:r>
            <a:endParaRPr lang="en-US" sz="1500" b="0" i="0" u="none" strike="noStrike" dirty="0">
              <a:solidFill>
                <a:srgbClr val="353535"/>
              </a:solidFill>
              <a:latin typeface="Pretendard Regular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17171792" y="9715500"/>
            <a:ext cx="5842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1600" b="0" i="0" u="none" strike="noStrike" dirty="0" smtClean="0">
                <a:solidFill>
                  <a:srgbClr val="A92C0C"/>
                </a:solidFill>
                <a:latin typeface="Roboto"/>
              </a:rPr>
              <a:t>07</a:t>
            </a:r>
            <a:endParaRPr lang="en-US" sz="1600" b="0" i="0" u="none" strike="noStrike" dirty="0">
              <a:solidFill>
                <a:srgbClr val="A92C0C"/>
              </a:solidFill>
              <a:latin typeface="Roboto"/>
            </a:endParaRPr>
          </a:p>
        </p:txBody>
      </p:sp>
      <p:pic>
        <p:nvPicPr>
          <p:cNvPr id="29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0549" y="3047999"/>
            <a:ext cx="1178071" cy="1178071"/>
          </a:xfrm>
          <a:prstGeom prst="rect">
            <a:avLst/>
          </a:prstGeom>
        </p:spPr>
      </p:pic>
      <p:pic>
        <p:nvPicPr>
          <p:cNvPr id="30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3000" y="3467100"/>
            <a:ext cx="729892" cy="729892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68450" y="3542229"/>
            <a:ext cx="749300" cy="724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628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335</TotalTime>
  <Words>859</Words>
  <Application>Microsoft Office PowerPoint</Application>
  <PresentationFormat>사용자 지정</PresentationFormat>
  <Paragraphs>206</Paragraphs>
  <Slides>14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31" baseType="lpstr">
      <vt:lpstr>210 OmniGothic 040</vt:lpstr>
      <vt:lpstr>Pretendard Regular</vt:lpstr>
      <vt:lpstr>맑은 고딕</vt:lpstr>
      <vt:lpstr>Calibri</vt:lpstr>
      <vt:lpstr>Pretendard SemiBold</vt:lpstr>
      <vt:lpstr>Pretendard Medium</vt:lpstr>
      <vt:lpstr>Montserrat Bold</vt:lpstr>
      <vt:lpstr>210 OmniGothic 030</vt:lpstr>
      <vt:lpstr>Bebas</vt:lpstr>
      <vt:lpstr>210 OmniGothic 050</vt:lpstr>
      <vt:lpstr>Roboto</vt:lpstr>
      <vt:lpstr>Roboto Medium</vt:lpstr>
      <vt:lpstr>Adobe 고딕 Std B</vt:lpstr>
      <vt:lpstr>Roboto Light</vt:lpstr>
      <vt:lpstr>Pretendard Bold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PC06-15</dc:creator>
  <cp:lastModifiedBy>PC06-09</cp:lastModifiedBy>
  <cp:revision>38</cp:revision>
  <dcterms:created xsi:type="dcterms:W3CDTF">2006-08-16T00:00:00Z</dcterms:created>
  <dcterms:modified xsi:type="dcterms:W3CDTF">2025-01-20T08:58:22Z</dcterms:modified>
</cp:coreProperties>
</file>